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2" r:id="rId1"/>
  </p:sldMasterIdLst>
  <p:notesMasterIdLst>
    <p:notesMasterId r:id="rId34"/>
  </p:notesMasterIdLst>
  <p:sldIdLst>
    <p:sldId id="256" r:id="rId2"/>
    <p:sldId id="274" r:id="rId3"/>
    <p:sldId id="275" r:id="rId4"/>
    <p:sldId id="276" r:id="rId5"/>
    <p:sldId id="279" r:id="rId6"/>
    <p:sldId id="277" r:id="rId7"/>
    <p:sldId id="278" r:id="rId8"/>
    <p:sldId id="283" r:id="rId9"/>
    <p:sldId id="284" r:id="rId10"/>
    <p:sldId id="285" r:id="rId11"/>
    <p:sldId id="291" r:id="rId12"/>
    <p:sldId id="292" r:id="rId13"/>
    <p:sldId id="293" r:id="rId14"/>
    <p:sldId id="288" r:id="rId15"/>
    <p:sldId id="294" r:id="rId16"/>
    <p:sldId id="290" r:id="rId17"/>
    <p:sldId id="281" r:id="rId18"/>
    <p:sldId id="257" r:id="rId19"/>
    <p:sldId id="258" r:id="rId20"/>
    <p:sldId id="259" r:id="rId21"/>
    <p:sldId id="260" r:id="rId22"/>
    <p:sldId id="270" r:id="rId23"/>
    <p:sldId id="271" r:id="rId24"/>
    <p:sldId id="261" r:id="rId25"/>
    <p:sldId id="262" r:id="rId26"/>
    <p:sldId id="272" r:id="rId27"/>
    <p:sldId id="264" r:id="rId28"/>
    <p:sldId id="265" r:id="rId29"/>
    <p:sldId id="266" r:id="rId30"/>
    <p:sldId id="267" r:id="rId31"/>
    <p:sldId id="268" r:id="rId32"/>
    <p:sldId id="273"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p:scale>
          <a:sx n="70" d="100"/>
          <a:sy n="70" d="100"/>
        </p:scale>
        <p:origin x="-744"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svg"/><Relationship Id="rId1" Type="http://schemas.openxmlformats.org/officeDocument/2006/relationships/image" Target="../media/image8.png"/><Relationship Id="rId6" Type="http://schemas.openxmlformats.org/officeDocument/2006/relationships/image" Target="../media/image7.svg"/><Relationship Id="rId5" Type="http://schemas.openxmlformats.org/officeDocument/2006/relationships/image" Target="../media/image10.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svg"/><Relationship Id="rId1" Type="http://schemas.openxmlformats.org/officeDocument/2006/relationships/image" Target="../media/image8.png"/><Relationship Id="rId6" Type="http://schemas.openxmlformats.org/officeDocument/2006/relationships/image" Target="../media/image7.svg"/><Relationship Id="rId5" Type="http://schemas.openxmlformats.org/officeDocument/2006/relationships/image" Target="../media/image10.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8EA66A-4AA1-4791-A0A4-D80E30638C6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ADEAFE3-B027-4F45-BD21-3041DA60E2B0}">
      <dgm:prSet/>
      <dgm:spPr/>
      <dgm:t>
        <a:bodyPr/>
        <a:lstStyle/>
        <a:p>
          <a:pPr>
            <a:lnSpc>
              <a:spcPct val="100000"/>
            </a:lnSpc>
          </a:pPr>
          <a:r>
            <a:rPr lang="en-IE"/>
            <a:t>An invitation to get a cuppa before we move on to our second question</a:t>
          </a:r>
          <a:endParaRPr lang="en-US"/>
        </a:p>
      </dgm:t>
    </dgm:pt>
    <dgm:pt modelId="{82334C4F-C030-4FD1-AC87-26641B5B2A7D}" type="parTrans" cxnId="{BFFBA53E-9935-4CE5-B491-6BF78F896882}">
      <dgm:prSet/>
      <dgm:spPr/>
      <dgm:t>
        <a:bodyPr/>
        <a:lstStyle/>
        <a:p>
          <a:endParaRPr lang="en-US"/>
        </a:p>
      </dgm:t>
    </dgm:pt>
    <dgm:pt modelId="{BCC98D05-5BED-4BE0-BA5B-D2DB4C55628F}" type="sibTrans" cxnId="{BFFBA53E-9935-4CE5-B491-6BF78F896882}">
      <dgm:prSet/>
      <dgm:spPr/>
      <dgm:t>
        <a:bodyPr/>
        <a:lstStyle/>
        <a:p>
          <a:endParaRPr lang="en-US"/>
        </a:p>
      </dgm:t>
    </dgm:pt>
    <dgm:pt modelId="{DC1FFB27-BE25-4512-B921-EB541E04865B}">
      <dgm:prSet/>
      <dgm:spPr/>
      <dgm:t>
        <a:bodyPr/>
        <a:lstStyle/>
        <a:p>
          <a:pPr>
            <a:lnSpc>
              <a:spcPct val="100000"/>
            </a:lnSpc>
          </a:pPr>
          <a:r>
            <a:rPr lang="en-IE"/>
            <a:t>You can walk around and view what people have written in the POST-IT notes</a:t>
          </a:r>
          <a:endParaRPr lang="en-US"/>
        </a:p>
      </dgm:t>
    </dgm:pt>
    <dgm:pt modelId="{3F195BBD-E8BF-4A43-AE6A-81B8873CE5C2}" type="parTrans" cxnId="{DDC9A2DC-09E2-438C-90CB-BE45C2F62AAF}">
      <dgm:prSet/>
      <dgm:spPr/>
      <dgm:t>
        <a:bodyPr/>
        <a:lstStyle/>
        <a:p>
          <a:endParaRPr lang="en-US"/>
        </a:p>
      </dgm:t>
    </dgm:pt>
    <dgm:pt modelId="{8268EE9F-759E-4022-B65F-73248196AE1E}" type="sibTrans" cxnId="{DDC9A2DC-09E2-438C-90CB-BE45C2F62AAF}">
      <dgm:prSet/>
      <dgm:spPr/>
      <dgm:t>
        <a:bodyPr/>
        <a:lstStyle/>
        <a:p>
          <a:endParaRPr lang="en-US"/>
        </a:p>
      </dgm:t>
    </dgm:pt>
    <dgm:pt modelId="{1D1B62F9-95B9-441D-92A2-D79FC15388BA}">
      <dgm:prSet/>
      <dgm:spPr/>
      <dgm:t>
        <a:bodyPr/>
        <a:lstStyle/>
        <a:p>
          <a:pPr>
            <a:lnSpc>
              <a:spcPct val="100000"/>
            </a:lnSpc>
          </a:pPr>
          <a:r>
            <a:rPr lang="en-IE"/>
            <a:t>Music will play to call us back to our groups and settle into the quiet once more</a:t>
          </a:r>
          <a:endParaRPr lang="en-US"/>
        </a:p>
      </dgm:t>
    </dgm:pt>
    <dgm:pt modelId="{00A7F7A9-E8B8-47F5-8703-777D87F224B7}" type="parTrans" cxnId="{446E98A4-0CA1-464A-8324-F8CD60038051}">
      <dgm:prSet/>
      <dgm:spPr/>
      <dgm:t>
        <a:bodyPr/>
        <a:lstStyle/>
        <a:p>
          <a:endParaRPr lang="en-US"/>
        </a:p>
      </dgm:t>
    </dgm:pt>
    <dgm:pt modelId="{918B3329-FB30-40E4-B5E1-B89EE8392BCE}" type="sibTrans" cxnId="{446E98A4-0CA1-464A-8324-F8CD60038051}">
      <dgm:prSet/>
      <dgm:spPr/>
      <dgm:t>
        <a:bodyPr/>
        <a:lstStyle/>
        <a:p>
          <a:endParaRPr lang="en-US"/>
        </a:p>
      </dgm:t>
    </dgm:pt>
    <dgm:pt modelId="{AA345D25-60B6-43FA-8904-8FCDA1998188}" type="pres">
      <dgm:prSet presAssocID="{FC8EA66A-4AA1-4791-A0A4-D80E30638C6D}" presName="root" presStyleCnt="0">
        <dgm:presLayoutVars>
          <dgm:dir/>
          <dgm:resizeHandles val="exact"/>
        </dgm:presLayoutVars>
      </dgm:prSet>
      <dgm:spPr/>
      <dgm:t>
        <a:bodyPr/>
        <a:lstStyle/>
        <a:p>
          <a:endParaRPr lang="en-US"/>
        </a:p>
      </dgm:t>
    </dgm:pt>
    <dgm:pt modelId="{BAA1E25B-A150-4962-973A-EF3F733C95FC}" type="pres">
      <dgm:prSet presAssocID="{0ADEAFE3-B027-4F45-BD21-3041DA60E2B0}" presName="compNode" presStyleCnt="0"/>
      <dgm:spPr/>
    </dgm:pt>
    <dgm:pt modelId="{B5C1D912-50C4-4B6F-A328-BBE52AD96591}" type="pres">
      <dgm:prSet presAssocID="{0ADEAFE3-B027-4F45-BD21-3041DA60E2B0}" presName="bgRect" presStyleLbl="bgShp" presStyleIdx="0" presStyleCnt="3"/>
      <dgm:spPr/>
    </dgm:pt>
    <dgm:pt modelId="{FDDCD8B2-2B92-4162-9BED-03CB9E4DA93E}" type="pres">
      <dgm:prSet presAssocID="{0ADEAFE3-B027-4F45-BD21-3041DA60E2B0}"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dgm:spPr>
      <dgm:t>
        <a:bodyPr/>
        <a:lstStyle/>
        <a:p>
          <a:endParaRPr lang="en-US"/>
        </a:p>
      </dgm:t>
      <dgm:extLst>
        <a:ext uri="{E40237B7-FDA0-4F09-8148-C483321AD2D9}">
          <dgm14:cNvPr xmlns:dgm14="http://schemas.microsoft.com/office/drawing/2010/diagram" id="0" name="" descr="Help"/>
        </a:ext>
      </dgm:extLst>
    </dgm:pt>
    <dgm:pt modelId="{83CE5EF6-A9E3-4054-A510-00795903A4EB}" type="pres">
      <dgm:prSet presAssocID="{0ADEAFE3-B027-4F45-BD21-3041DA60E2B0}" presName="spaceRect" presStyleCnt="0"/>
      <dgm:spPr/>
    </dgm:pt>
    <dgm:pt modelId="{3D03CD9F-9E97-4D33-8BAF-6EF386E04E97}" type="pres">
      <dgm:prSet presAssocID="{0ADEAFE3-B027-4F45-BD21-3041DA60E2B0}" presName="parTx" presStyleLbl="revTx" presStyleIdx="0" presStyleCnt="3">
        <dgm:presLayoutVars>
          <dgm:chMax val="0"/>
          <dgm:chPref val="0"/>
        </dgm:presLayoutVars>
      </dgm:prSet>
      <dgm:spPr/>
      <dgm:t>
        <a:bodyPr/>
        <a:lstStyle/>
        <a:p>
          <a:endParaRPr lang="en-US"/>
        </a:p>
      </dgm:t>
    </dgm:pt>
    <dgm:pt modelId="{AA519E7E-504C-4BA9-A9B1-2EC7E072F070}" type="pres">
      <dgm:prSet presAssocID="{BCC98D05-5BED-4BE0-BA5B-D2DB4C55628F}" presName="sibTrans" presStyleCnt="0"/>
      <dgm:spPr/>
    </dgm:pt>
    <dgm:pt modelId="{54B61A12-57FF-42D0-AB5F-497E7A41B874}" type="pres">
      <dgm:prSet presAssocID="{DC1FFB27-BE25-4512-B921-EB541E04865B}" presName="compNode" presStyleCnt="0"/>
      <dgm:spPr/>
    </dgm:pt>
    <dgm:pt modelId="{04AD69BA-6F3A-46DA-96F1-99F8855C3204}" type="pres">
      <dgm:prSet presAssocID="{DC1FFB27-BE25-4512-B921-EB541E04865B}" presName="bgRect" presStyleLbl="bgShp" presStyleIdx="1" presStyleCnt="3"/>
      <dgm:spPr/>
    </dgm:pt>
    <dgm:pt modelId="{EE5D9BA0-194E-4E96-89D4-CB2A4138FFC6}" type="pres">
      <dgm:prSet presAssocID="{DC1FFB27-BE25-4512-B921-EB541E04865B}"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dgm:spPr>
      <dgm:t>
        <a:bodyPr/>
        <a:lstStyle/>
        <a:p>
          <a:endParaRPr lang="en-US"/>
        </a:p>
      </dgm:t>
      <dgm:extLst>
        <a:ext uri="{E40237B7-FDA0-4F09-8148-C483321AD2D9}">
          <dgm14:cNvPr xmlns:dgm14="http://schemas.microsoft.com/office/drawing/2010/diagram" id="0" name="" descr="Document"/>
        </a:ext>
      </dgm:extLst>
    </dgm:pt>
    <dgm:pt modelId="{A9999709-1E7F-453A-96A4-390F4635A0AF}" type="pres">
      <dgm:prSet presAssocID="{DC1FFB27-BE25-4512-B921-EB541E04865B}" presName="spaceRect" presStyleCnt="0"/>
      <dgm:spPr/>
    </dgm:pt>
    <dgm:pt modelId="{D5D2860F-64AF-4871-B9DD-D20FB0818452}" type="pres">
      <dgm:prSet presAssocID="{DC1FFB27-BE25-4512-B921-EB541E04865B}" presName="parTx" presStyleLbl="revTx" presStyleIdx="1" presStyleCnt="3">
        <dgm:presLayoutVars>
          <dgm:chMax val="0"/>
          <dgm:chPref val="0"/>
        </dgm:presLayoutVars>
      </dgm:prSet>
      <dgm:spPr/>
      <dgm:t>
        <a:bodyPr/>
        <a:lstStyle/>
        <a:p>
          <a:endParaRPr lang="en-US"/>
        </a:p>
      </dgm:t>
    </dgm:pt>
    <dgm:pt modelId="{0C476DF4-126F-4E3F-9242-316AEE9C28C2}" type="pres">
      <dgm:prSet presAssocID="{8268EE9F-759E-4022-B65F-73248196AE1E}" presName="sibTrans" presStyleCnt="0"/>
      <dgm:spPr/>
    </dgm:pt>
    <dgm:pt modelId="{71FD24A2-C822-4B66-8347-8519D538ADC2}" type="pres">
      <dgm:prSet presAssocID="{1D1B62F9-95B9-441D-92A2-D79FC15388BA}" presName="compNode" presStyleCnt="0"/>
      <dgm:spPr/>
    </dgm:pt>
    <dgm:pt modelId="{C1B1334E-31AD-46B7-B5C2-FFBB0041390F}" type="pres">
      <dgm:prSet presAssocID="{1D1B62F9-95B9-441D-92A2-D79FC15388BA}" presName="bgRect" presStyleLbl="bgShp" presStyleIdx="2" presStyleCnt="3"/>
      <dgm:spPr/>
    </dgm:pt>
    <dgm:pt modelId="{4CBB4EB4-7F3A-42FE-B597-5C43DDFCCA57}" type="pres">
      <dgm:prSet presAssocID="{1D1B62F9-95B9-441D-92A2-D79FC15388BA}"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dgm:spPr>
      <dgm:t>
        <a:bodyPr/>
        <a:lstStyle/>
        <a:p>
          <a:endParaRPr lang="en-US"/>
        </a:p>
      </dgm:t>
      <dgm:extLst>
        <a:ext uri="{E40237B7-FDA0-4F09-8148-C483321AD2D9}">
          <dgm14:cNvPr xmlns:dgm14="http://schemas.microsoft.com/office/drawing/2010/diagram" id="0" name="" descr="Dancing"/>
        </a:ext>
      </dgm:extLst>
    </dgm:pt>
    <dgm:pt modelId="{46A00E59-C81D-431B-AC6B-4DE762D16C0C}" type="pres">
      <dgm:prSet presAssocID="{1D1B62F9-95B9-441D-92A2-D79FC15388BA}" presName="spaceRect" presStyleCnt="0"/>
      <dgm:spPr/>
    </dgm:pt>
    <dgm:pt modelId="{329BF856-8150-43A6-9C90-A3497304C97D}" type="pres">
      <dgm:prSet presAssocID="{1D1B62F9-95B9-441D-92A2-D79FC15388BA}" presName="parTx" presStyleLbl="revTx" presStyleIdx="2" presStyleCnt="3">
        <dgm:presLayoutVars>
          <dgm:chMax val="0"/>
          <dgm:chPref val="0"/>
        </dgm:presLayoutVars>
      </dgm:prSet>
      <dgm:spPr/>
      <dgm:t>
        <a:bodyPr/>
        <a:lstStyle/>
        <a:p>
          <a:endParaRPr lang="en-US"/>
        </a:p>
      </dgm:t>
    </dgm:pt>
  </dgm:ptLst>
  <dgm:cxnLst>
    <dgm:cxn modelId="{6AB9B685-4D9B-4BD9-A424-6E23219D8380}" type="presOf" srcId="{FC8EA66A-4AA1-4791-A0A4-D80E30638C6D}" destId="{AA345D25-60B6-43FA-8904-8FCDA1998188}" srcOrd="0" destOrd="0" presId="urn:microsoft.com/office/officeart/2018/2/layout/IconVerticalSolidList"/>
    <dgm:cxn modelId="{0EFAA282-9324-4493-824A-03A8EF78A73F}" type="presOf" srcId="{1D1B62F9-95B9-441D-92A2-D79FC15388BA}" destId="{329BF856-8150-43A6-9C90-A3497304C97D}" srcOrd="0" destOrd="0" presId="urn:microsoft.com/office/officeart/2018/2/layout/IconVerticalSolidList"/>
    <dgm:cxn modelId="{DDC9A2DC-09E2-438C-90CB-BE45C2F62AAF}" srcId="{FC8EA66A-4AA1-4791-A0A4-D80E30638C6D}" destId="{DC1FFB27-BE25-4512-B921-EB541E04865B}" srcOrd="1" destOrd="0" parTransId="{3F195BBD-E8BF-4A43-AE6A-81B8873CE5C2}" sibTransId="{8268EE9F-759E-4022-B65F-73248196AE1E}"/>
    <dgm:cxn modelId="{F5B7CCE3-5FF5-4117-8D51-2F6791060638}" type="presOf" srcId="{DC1FFB27-BE25-4512-B921-EB541E04865B}" destId="{D5D2860F-64AF-4871-B9DD-D20FB0818452}" srcOrd="0" destOrd="0" presId="urn:microsoft.com/office/officeart/2018/2/layout/IconVerticalSolidList"/>
    <dgm:cxn modelId="{446E98A4-0CA1-464A-8324-F8CD60038051}" srcId="{FC8EA66A-4AA1-4791-A0A4-D80E30638C6D}" destId="{1D1B62F9-95B9-441D-92A2-D79FC15388BA}" srcOrd="2" destOrd="0" parTransId="{00A7F7A9-E8B8-47F5-8703-777D87F224B7}" sibTransId="{918B3329-FB30-40E4-B5E1-B89EE8392BCE}"/>
    <dgm:cxn modelId="{25353F67-9DE0-4ED7-86E3-D70849E01DCC}" type="presOf" srcId="{0ADEAFE3-B027-4F45-BD21-3041DA60E2B0}" destId="{3D03CD9F-9E97-4D33-8BAF-6EF386E04E97}" srcOrd="0" destOrd="0" presId="urn:microsoft.com/office/officeart/2018/2/layout/IconVerticalSolidList"/>
    <dgm:cxn modelId="{BFFBA53E-9935-4CE5-B491-6BF78F896882}" srcId="{FC8EA66A-4AA1-4791-A0A4-D80E30638C6D}" destId="{0ADEAFE3-B027-4F45-BD21-3041DA60E2B0}" srcOrd="0" destOrd="0" parTransId="{82334C4F-C030-4FD1-AC87-26641B5B2A7D}" sibTransId="{BCC98D05-5BED-4BE0-BA5B-D2DB4C55628F}"/>
    <dgm:cxn modelId="{BCA62B2F-A3B7-4C7D-B520-2908CCB8269E}" type="presParOf" srcId="{AA345D25-60B6-43FA-8904-8FCDA1998188}" destId="{BAA1E25B-A150-4962-973A-EF3F733C95FC}" srcOrd="0" destOrd="0" presId="urn:microsoft.com/office/officeart/2018/2/layout/IconVerticalSolidList"/>
    <dgm:cxn modelId="{43258C6E-7A59-436F-AA60-D5086DEFC197}" type="presParOf" srcId="{BAA1E25B-A150-4962-973A-EF3F733C95FC}" destId="{B5C1D912-50C4-4B6F-A328-BBE52AD96591}" srcOrd="0" destOrd="0" presId="urn:microsoft.com/office/officeart/2018/2/layout/IconVerticalSolidList"/>
    <dgm:cxn modelId="{8588BA43-6773-4456-954E-1C2D3F2AF399}" type="presParOf" srcId="{BAA1E25B-A150-4962-973A-EF3F733C95FC}" destId="{FDDCD8B2-2B92-4162-9BED-03CB9E4DA93E}" srcOrd="1" destOrd="0" presId="urn:microsoft.com/office/officeart/2018/2/layout/IconVerticalSolidList"/>
    <dgm:cxn modelId="{018DD953-AC48-4F80-BF42-8ED638EBA312}" type="presParOf" srcId="{BAA1E25B-A150-4962-973A-EF3F733C95FC}" destId="{83CE5EF6-A9E3-4054-A510-00795903A4EB}" srcOrd="2" destOrd="0" presId="urn:microsoft.com/office/officeart/2018/2/layout/IconVerticalSolidList"/>
    <dgm:cxn modelId="{F595626C-111A-4E65-9A03-7EF13B3E09EC}" type="presParOf" srcId="{BAA1E25B-A150-4962-973A-EF3F733C95FC}" destId="{3D03CD9F-9E97-4D33-8BAF-6EF386E04E97}" srcOrd="3" destOrd="0" presId="urn:microsoft.com/office/officeart/2018/2/layout/IconVerticalSolidList"/>
    <dgm:cxn modelId="{A3EA130B-A8F6-4EDA-A26F-53FD26ED9067}" type="presParOf" srcId="{AA345D25-60B6-43FA-8904-8FCDA1998188}" destId="{AA519E7E-504C-4BA9-A9B1-2EC7E072F070}" srcOrd="1" destOrd="0" presId="urn:microsoft.com/office/officeart/2018/2/layout/IconVerticalSolidList"/>
    <dgm:cxn modelId="{84A19EB6-95E6-4979-8A49-6B16F3050031}" type="presParOf" srcId="{AA345D25-60B6-43FA-8904-8FCDA1998188}" destId="{54B61A12-57FF-42D0-AB5F-497E7A41B874}" srcOrd="2" destOrd="0" presId="urn:microsoft.com/office/officeart/2018/2/layout/IconVerticalSolidList"/>
    <dgm:cxn modelId="{AAF96E19-1EA1-4DC8-9D13-637D9C331E8C}" type="presParOf" srcId="{54B61A12-57FF-42D0-AB5F-497E7A41B874}" destId="{04AD69BA-6F3A-46DA-96F1-99F8855C3204}" srcOrd="0" destOrd="0" presId="urn:microsoft.com/office/officeart/2018/2/layout/IconVerticalSolidList"/>
    <dgm:cxn modelId="{6CC0DC98-BC3D-458C-98AC-AA0D57DC81AC}" type="presParOf" srcId="{54B61A12-57FF-42D0-AB5F-497E7A41B874}" destId="{EE5D9BA0-194E-4E96-89D4-CB2A4138FFC6}" srcOrd="1" destOrd="0" presId="urn:microsoft.com/office/officeart/2018/2/layout/IconVerticalSolidList"/>
    <dgm:cxn modelId="{0B082E3B-18D7-434B-B0C3-70EFB4E3D61C}" type="presParOf" srcId="{54B61A12-57FF-42D0-AB5F-497E7A41B874}" destId="{A9999709-1E7F-453A-96A4-390F4635A0AF}" srcOrd="2" destOrd="0" presId="urn:microsoft.com/office/officeart/2018/2/layout/IconVerticalSolidList"/>
    <dgm:cxn modelId="{FC0962B3-7B09-4C7C-9396-00CDB03F429D}" type="presParOf" srcId="{54B61A12-57FF-42D0-AB5F-497E7A41B874}" destId="{D5D2860F-64AF-4871-B9DD-D20FB0818452}" srcOrd="3" destOrd="0" presId="urn:microsoft.com/office/officeart/2018/2/layout/IconVerticalSolidList"/>
    <dgm:cxn modelId="{DA442D96-B2ED-40F6-A7A1-C0F94F5D9F05}" type="presParOf" srcId="{AA345D25-60B6-43FA-8904-8FCDA1998188}" destId="{0C476DF4-126F-4E3F-9242-316AEE9C28C2}" srcOrd="3" destOrd="0" presId="urn:microsoft.com/office/officeart/2018/2/layout/IconVerticalSolidList"/>
    <dgm:cxn modelId="{823172B1-68B5-4A18-BA78-4D7C08DF2780}" type="presParOf" srcId="{AA345D25-60B6-43FA-8904-8FCDA1998188}" destId="{71FD24A2-C822-4B66-8347-8519D538ADC2}" srcOrd="4" destOrd="0" presId="urn:microsoft.com/office/officeart/2018/2/layout/IconVerticalSolidList"/>
    <dgm:cxn modelId="{2C3EB40E-46B5-4AC5-9730-878B4B255DA6}" type="presParOf" srcId="{71FD24A2-C822-4B66-8347-8519D538ADC2}" destId="{C1B1334E-31AD-46B7-B5C2-FFBB0041390F}" srcOrd="0" destOrd="0" presId="urn:microsoft.com/office/officeart/2018/2/layout/IconVerticalSolidList"/>
    <dgm:cxn modelId="{334738D2-29AF-428E-A288-EE43FF21A5B2}" type="presParOf" srcId="{71FD24A2-C822-4B66-8347-8519D538ADC2}" destId="{4CBB4EB4-7F3A-42FE-B597-5C43DDFCCA57}" srcOrd="1" destOrd="0" presId="urn:microsoft.com/office/officeart/2018/2/layout/IconVerticalSolidList"/>
    <dgm:cxn modelId="{73555941-0FD7-4079-8863-73F52B7E8D30}" type="presParOf" srcId="{71FD24A2-C822-4B66-8347-8519D538ADC2}" destId="{46A00E59-C81D-431B-AC6B-4DE762D16C0C}" srcOrd="2" destOrd="0" presId="urn:microsoft.com/office/officeart/2018/2/layout/IconVerticalSolidList"/>
    <dgm:cxn modelId="{C5D339E1-98B0-457F-A18C-34C643F3D954}" type="presParOf" srcId="{71FD24A2-C822-4B66-8347-8519D538ADC2}" destId="{329BF856-8150-43A6-9C90-A3497304C97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1D912-50C4-4B6F-A328-BBE52AD96591}">
      <dsp:nvSpPr>
        <dsp:cNvPr id="0" name=""/>
        <dsp:cNvSpPr/>
      </dsp:nvSpPr>
      <dsp:spPr>
        <a:xfrm>
          <a:off x="0" y="530"/>
          <a:ext cx="10753725" cy="12416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DCD8B2-2B92-4162-9BED-03CB9E4DA93E}">
      <dsp:nvSpPr>
        <dsp:cNvPr id="0" name=""/>
        <dsp:cNvSpPr/>
      </dsp:nvSpPr>
      <dsp:spPr>
        <a:xfrm>
          <a:off x="375594" y="279898"/>
          <a:ext cx="682899" cy="68289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03CD9F-9E97-4D33-8BAF-6EF386E04E97}">
      <dsp:nvSpPr>
        <dsp:cNvPr id="0" name=""/>
        <dsp:cNvSpPr/>
      </dsp:nvSpPr>
      <dsp:spPr>
        <a:xfrm>
          <a:off x="1434089" y="530"/>
          <a:ext cx="9319635" cy="1241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06" tIns="131406" rIns="131406" bIns="131406" numCol="1" spcCol="1270" anchor="ctr" anchorCtr="0">
          <a:noAutofit/>
        </a:bodyPr>
        <a:lstStyle/>
        <a:p>
          <a:pPr lvl="0" algn="l" defTabSz="1111250">
            <a:lnSpc>
              <a:spcPct val="100000"/>
            </a:lnSpc>
            <a:spcBef>
              <a:spcPct val="0"/>
            </a:spcBef>
            <a:spcAft>
              <a:spcPct val="35000"/>
            </a:spcAft>
          </a:pPr>
          <a:r>
            <a:rPr lang="en-IE" sz="2500" kern="1200"/>
            <a:t>An invitation to get a cuppa before we move on to our second question</a:t>
          </a:r>
          <a:endParaRPr lang="en-US" sz="2500" kern="1200"/>
        </a:p>
      </dsp:txBody>
      <dsp:txXfrm>
        <a:off x="1434089" y="530"/>
        <a:ext cx="9319635" cy="1241635"/>
      </dsp:txXfrm>
    </dsp:sp>
    <dsp:sp modelId="{04AD69BA-6F3A-46DA-96F1-99F8855C3204}">
      <dsp:nvSpPr>
        <dsp:cNvPr id="0" name=""/>
        <dsp:cNvSpPr/>
      </dsp:nvSpPr>
      <dsp:spPr>
        <a:xfrm>
          <a:off x="0" y="1552575"/>
          <a:ext cx="10753725" cy="12416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5D9BA0-194E-4E96-89D4-CB2A4138FFC6}">
      <dsp:nvSpPr>
        <dsp:cNvPr id="0" name=""/>
        <dsp:cNvSpPr/>
      </dsp:nvSpPr>
      <dsp:spPr>
        <a:xfrm>
          <a:off x="375594" y="1831943"/>
          <a:ext cx="682899" cy="68289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D2860F-64AF-4871-B9DD-D20FB0818452}">
      <dsp:nvSpPr>
        <dsp:cNvPr id="0" name=""/>
        <dsp:cNvSpPr/>
      </dsp:nvSpPr>
      <dsp:spPr>
        <a:xfrm>
          <a:off x="1434089" y="1552575"/>
          <a:ext cx="9319635" cy="1241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06" tIns="131406" rIns="131406" bIns="131406" numCol="1" spcCol="1270" anchor="ctr" anchorCtr="0">
          <a:noAutofit/>
        </a:bodyPr>
        <a:lstStyle/>
        <a:p>
          <a:pPr lvl="0" algn="l" defTabSz="1111250">
            <a:lnSpc>
              <a:spcPct val="100000"/>
            </a:lnSpc>
            <a:spcBef>
              <a:spcPct val="0"/>
            </a:spcBef>
            <a:spcAft>
              <a:spcPct val="35000"/>
            </a:spcAft>
          </a:pPr>
          <a:r>
            <a:rPr lang="en-IE" sz="2500" kern="1200"/>
            <a:t>You can walk around and view what people have written in the POST-IT notes</a:t>
          </a:r>
          <a:endParaRPr lang="en-US" sz="2500" kern="1200"/>
        </a:p>
      </dsp:txBody>
      <dsp:txXfrm>
        <a:off x="1434089" y="1552575"/>
        <a:ext cx="9319635" cy="1241635"/>
      </dsp:txXfrm>
    </dsp:sp>
    <dsp:sp modelId="{C1B1334E-31AD-46B7-B5C2-FFBB0041390F}">
      <dsp:nvSpPr>
        <dsp:cNvPr id="0" name=""/>
        <dsp:cNvSpPr/>
      </dsp:nvSpPr>
      <dsp:spPr>
        <a:xfrm>
          <a:off x="0" y="3104620"/>
          <a:ext cx="10753725" cy="12416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BB4EB4-7F3A-42FE-B597-5C43DDFCCA57}">
      <dsp:nvSpPr>
        <dsp:cNvPr id="0" name=""/>
        <dsp:cNvSpPr/>
      </dsp:nvSpPr>
      <dsp:spPr>
        <a:xfrm>
          <a:off x="375594" y="3383988"/>
          <a:ext cx="682899" cy="682899"/>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9BF856-8150-43A6-9C90-A3497304C97D}">
      <dsp:nvSpPr>
        <dsp:cNvPr id="0" name=""/>
        <dsp:cNvSpPr/>
      </dsp:nvSpPr>
      <dsp:spPr>
        <a:xfrm>
          <a:off x="1434089" y="3104620"/>
          <a:ext cx="9319635" cy="1241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06" tIns="131406" rIns="131406" bIns="131406" numCol="1" spcCol="1270" anchor="ctr" anchorCtr="0">
          <a:noAutofit/>
        </a:bodyPr>
        <a:lstStyle/>
        <a:p>
          <a:pPr lvl="0" algn="l" defTabSz="1111250">
            <a:lnSpc>
              <a:spcPct val="100000"/>
            </a:lnSpc>
            <a:spcBef>
              <a:spcPct val="0"/>
            </a:spcBef>
            <a:spcAft>
              <a:spcPct val="35000"/>
            </a:spcAft>
          </a:pPr>
          <a:r>
            <a:rPr lang="en-IE" sz="2500" kern="1200"/>
            <a:t>Music will play to call us back to our groups and settle into the quiet once more</a:t>
          </a:r>
          <a:endParaRPr lang="en-US" sz="2500" kern="1200"/>
        </a:p>
      </dsp:txBody>
      <dsp:txXfrm>
        <a:off x="1434089" y="3104620"/>
        <a:ext cx="9319635" cy="12416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EB7BB7-7979-4FD7-968E-4BB9C238C53F}" type="datetimeFigureOut">
              <a:rPr lang="en-IE" smtClean="0"/>
              <a:t>23/01/2022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6E794-14F5-407B-B0F3-122BE1441249}" type="slidenum">
              <a:rPr lang="en-IE" smtClean="0"/>
              <a:t>‹#›</a:t>
            </a:fld>
            <a:endParaRPr lang="en-IE"/>
          </a:p>
        </p:txBody>
      </p:sp>
    </p:spTree>
    <p:extLst>
      <p:ext uri="{BB962C8B-B14F-4D97-AF65-F5344CB8AC3E}">
        <p14:creationId xmlns:p14="http://schemas.microsoft.com/office/powerpoint/2010/main" val="422527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976E794-14F5-407B-B0F3-122BE1441249}" type="slidenum">
              <a:rPr lang="en-IE" smtClean="0"/>
              <a:t>18</a:t>
            </a:fld>
            <a:endParaRPr lang="en-IE"/>
          </a:p>
        </p:txBody>
      </p:sp>
    </p:spTree>
    <p:extLst>
      <p:ext uri="{BB962C8B-B14F-4D97-AF65-F5344CB8AC3E}">
        <p14:creationId xmlns:p14="http://schemas.microsoft.com/office/powerpoint/2010/main" val="734670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From the preparatory document on the Synod</a:t>
            </a:r>
          </a:p>
        </p:txBody>
      </p:sp>
      <p:sp>
        <p:nvSpPr>
          <p:cNvPr id="4" name="Slide Number Placeholder 3"/>
          <p:cNvSpPr>
            <a:spLocks noGrp="1"/>
          </p:cNvSpPr>
          <p:nvPr>
            <p:ph type="sldNum" sz="quarter" idx="10"/>
          </p:nvPr>
        </p:nvSpPr>
        <p:spPr/>
        <p:txBody>
          <a:bodyPr/>
          <a:lstStyle/>
          <a:p>
            <a:fld id="{5976E794-14F5-407B-B0F3-122BE1441249}" type="slidenum">
              <a:rPr lang="en-IE" smtClean="0"/>
              <a:t>19</a:t>
            </a:fld>
            <a:endParaRPr lang="en-IE"/>
          </a:p>
        </p:txBody>
      </p:sp>
    </p:spTree>
    <p:extLst>
      <p:ext uri="{BB962C8B-B14F-4D97-AF65-F5344CB8AC3E}">
        <p14:creationId xmlns:p14="http://schemas.microsoft.com/office/powerpoint/2010/main" val="2548300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976E794-14F5-407B-B0F3-122BE1441249}" type="slidenum">
              <a:rPr lang="en-IE" smtClean="0"/>
              <a:t>20</a:t>
            </a:fld>
            <a:endParaRPr lang="en-IE"/>
          </a:p>
        </p:txBody>
      </p:sp>
    </p:spTree>
    <p:extLst>
      <p:ext uri="{BB962C8B-B14F-4D97-AF65-F5344CB8AC3E}">
        <p14:creationId xmlns:p14="http://schemas.microsoft.com/office/powerpoint/2010/main" val="2507153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Text of Prayer</a:t>
            </a:r>
            <a:r>
              <a:rPr lang="en-IE" baseline="0" dirty="0"/>
              <a:t> on cards as you come in </a:t>
            </a:r>
            <a:endParaRPr lang="en-IE" dirty="0"/>
          </a:p>
        </p:txBody>
      </p:sp>
      <p:sp>
        <p:nvSpPr>
          <p:cNvPr id="4" name="Slide Number Placeholder 3"/>
          <p:cNvSpPr>
            <a:spLocks noGrp="1"/>
          </p:cNvSpPr>
          <p:nvPr>
            <p:ph type="sldNum" sz="quarter" idx="10"/>
          </p:nvPr>
        </p:nvSpPr>
        <p:spPr/>
        <p:txBody>
          <a:bodyPr/>
          <a:lstStyle/>
          <a:p>
            <a:fld id="{5976E794-14F5-407B-B0F3-122BE1441249}" type="slidenum">
              <a:rPr lang="en-IE" smtClean="0"/>
              <a:t>21</a:t>
            </a:fld>
            <a:endParaRPr lang="en-IE"/>
          </a:p>
        </p:txBody>
      </p:sp>
    </p:spTree>
    <p:extLst>
      <p:ext uri="{BB962C8B-B14F-4D97-AF65-F5344CB8AC3E}">
        <p14:creationId xmlns:p14="http://schemas.microsoft.com/office/powerpoint/2010/main" val="588525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Text of Prayer</a:t>
            </a:r>
            <a:r>
              <a:rPr lang="en-IE" baseline="0" dirty="0"/>
              <a:t> on cards as you come in </a:t>
            </a:r>
            <a:endParaRPr lang="en-IE" dirty="0"/>
          </a:p>
        </p:txBody>
      </p:sp>
      <p:sp>
        <p:nvSpPr>
          <p:cNvPr id="4" name="Slide Number Placeholder 3"/>
          <p:cNvSpPr>
            <a:spLocks noGrp="1"/>
          </p:cNvSpPr>
          <p:nvPr>
            <p:ph type="sldNum" sz="quarter" idx="10"/>
          </p:nvPr>
        </p:nvSpPr>
        <p:spPr/>
        <p:txBody>
          <a:bodyPr/>
          <a:lstStyle/>
          <a:p>
            <a:fld id="{5976E794-14F5-407B-B0F3-122BE1441249}" type="slidenum">
              <a:rPr lang="en-IE" smtClean="0"/>
              <a:t>22</a:t>
            </a:fld>
            <a:endParaRPr lang="en-IE"/>
          </a:p>
        </p:txBody>
      </p:sp>
    </p:spTree>
    <p:extLst>
      <p:ext uri="{BB962C8B-B14F-4D97-AF65-F5344CB8AC3E}">
        <p14:creationId xmlns:p14="http://schemas.microsoft.com/office/powerpoint/2010/main" val="1418335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976E794-14F5-407B-B0F3-122BE1441249}" type="slidenum">
              <a:rPr lang="en-IE" smtClean="0"/>
              <a:t>23</a:t>
            </a:fld>
            <a:endParaRPr lang="en-IE"/>
          </a:p>
        </p:txBody>
      </p:sp>
    </p:spTree>
    <p:extLst>
      <p:ext uri="{BB962C8B-B14F-4D97-AF65-F5344CB8AC3E}">
        <p14:creationId xmlns:p14="http://schemas.microsoft.com/office/powerpoint/2010/main" val="4024503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Play background music perhaps </a:t>
            </a:r>
            <a:r>
              <a:rPr lang="en-IE" dirty="0" err="1"/>
              <a:t>Arvo</a:t>
            </a:r>
            <a:r>
              <a:rPr lang="en-IE" dirty="0"/>
              <a:t> Part </a:t>
            </a:r>
          </a:p>
        </p:txBody>
      </p:sp>
      <p:sp>
        <p:nvSpPr>
          <p:cNvPr id="4" name="Slide Number Placeholder 3"/>
          <p:cNvSpPr>
            <a:spLocks noGrp="1"/>
          </p:cNvSpPr>
          <p:nvPr>
            <p:ph type="sldNum" sz="quarter" idx="10"/>
          </p:nvPr>
        </p:nvSpPr>
        <p:spPr/>
        <p:txBody>
          <a:bodyPr/>
          <a:lstStyle/>
          <a:p>
            <a:fld id="{5976E794-14F5-407B-B0F3-122BE1441249}" type="slidenum">
              <a:rPr lang="en-IE" smtClean="0"/>
              <a:t>24</a:t>
            </a:fld>
            <a:endParaRPr lang="en-IE"/>
          </a:p>
        </p:txBody>
      </p:sp>
    </p:spTree>
    <p:extLst>
      <p:ext uri="{BB962C8B-B14F-4D97-AF65-F5344CB8AC3E}">
        <p14:creationId xmlns:p14="http://schemas.microsoft.com/office/powerpoint/2010/main" val="3602919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B5F2946E-661C-48D2-B33F-B6C4BD0F100F}" type="datetimeFigureOut">
              <a:rPr lang="en-IE" smtClean="0"/>
              <a:t>23/01/2022</a:t>
            </a:fld>
            <a:endParaRPr lang="en-IE"/>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IE"/>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E6ECDEF1-5997-40E5-8CE5-11D7CA9A7215}" type="slidenum">
              <a:rPr lang="en-IE" smtClean="0"/>
              <a:t>‹#›</a:t>
            </a:fld>
            <a:endParaRPr lang="en-IE"/>
          </a:p>
        </p:txBody>
      </p:sp>
    </p:spTree>
    <p:extLst>
      <p:ext uri="{BB962C8B-B14F-4D97-AF65-F5344CB8AC3E}">
        <p14:creationId xmlns:p14="http://schemas.microsoft.com/office/powerpoint/2010/main" val="2970601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F2946E-661C-48D2-B33F-B6C4BD0F100F}" type="datetimeFigureOut">
              <a:rPr lang="en-IE" smtClean="0"/>
              <a:t>23/01/2022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6ECDEF1-5997-40E5-8CE5-11D7CA9A7215}" type="slidenum">
              <a:rPr lang="en-IE" smtClean="0"/>
              <a:t>‹#›</a:t>
            </a:fld>
            <a:endParaRPr lang="en-IE"/>
          </a:p>
        </p:txBody>
      </p:sp>
    </p:spTree>
    <p:extLst>
      <p:ext uri="{BB962C8B-B14F-4D97-AF65-F5344CB8AC3E}">
        <p14:creationId xmlns:p14="http://schemas.microsoft.com/office/powerpoint/2010/main" val="4292430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F2946E-661C-48D2-B33F-B6C4BD0F100F}" type="datetimeFigureOut">
              <a:rPr lang="en-IE" smtClean="0"/>
              <a:t>23/01/2022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6ECDEF1-5997-40E5-8CE5-11D7CA9A7215}" type="slidenum">
              <a:rPr lang="en-IE" smtClean="0"/>
              <a:t>‹#›</a:t>
            </a:fld>
            <a:endParaRPr lang="en-IE"/>
          </a:p>
        </p:txBody>
      </p:sp>
    </p:spTree>
    <p:extLst>
      <p:ext uri="{BB962C8B-B14F-4D97-AF65-F5344CB8AC3E}">
        <p14:creationId xmlns:p14="http://schemas.microsoft.com/office/powerpoint/2010/main" val="3111486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F2946E-661C-48D2-B33F-B6C4BD0F100F}" type="datetimeFigureOut">
              <a:rPr lang="en-IE" smtClean="0"/>
              <a:t>23/01/2022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6ECDEF1-5997-40E5-8CE5-11D7CA9A7215}" type="slidenum">
              <a:rPr lang="en-IE" smtClean="0"/>
              <a:t>‹#›</a:t>
            </a:fld>
            <a:endParaRPr lang="en-IE"/>
          </a:p>
        </p:txBody>
      </p:sp>
    </p:spTree>
    <p:extLst>
      <p:ext uri="{BB962C8B-B14F-4D97-AF65-F5344CB8AC3E}">
        <p14:creationId xmlns:p14="http://schemas.microsoft.com/office/powerpoint/2010/main" val="393217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F2946E-661C-48D2-B33F-B6C4BD0F100F}" type="datetimeFigureOut">
              <a:rPr lang="en-IE" smtClean="0"/>
              <a:t>23/01/2022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6ECDEF1-5997-40E5-8CE5-11D7CA9A7215}" type="slidenum">
              <a:rPr lang="en-IE" smtClean="0"/>
              <a:t>‹#›</a:t>
            </a:fld>
            <a:endParaRPr lang="en-IE"/>
          </a:p>
        </p:txBody>
      </p:sp>
    </p:spTree>
    <p:extLst>
      <p:ext uri="{BB962C8B-B14F-4D97-AF65-F5344CB8AC3E}">
        <p14:creationId xmlns:p14="http://schemas.microsoft.com/office/powerpoint/2010/main" val="1736515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F2946E-661C-48D2-B33F-B6C4BD0F100F}" type="datetimeFigureOut">
              <a:rPr lang="en-IE" smtClean="0"/>
              <a:t>23/01/2022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6ECDEF1-5997-40E5-8CE5-11D7CA9A7215}" type="slidenum">
              <a:rPr lang="en-IE" smtClean="0"/>
              <a:t>‹#›</a:t>
            </a:fld>
            <a:endParaRPr lang="en-IE"/>
          </a:p>
        </p:txBody>
      </p:sp>
    </p:spTree>
    <p:extLst>
      <p:ext uri="{BB962C8B-B14F-4D97-AF65-F5344CB8AC3E}">
        <p14:creationId xmlns:p14="http://schemas.microsoft.com/office/powerpoint/2010/main" val="1760937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F2946E-661C-48D2-B33F-B6C4BD0F100F}" type="datetimeFigureOut">
              <a:rPr lang="en-IE" smtClean="0"/>
              <a:t>23/01/2022</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E6ECDEF1-5997-40E5-8CE5-11D7CA9A7215}" type="slidenum">
              <a:rPr lang="en-IE" smtClean="0"/>
              <a:t>‹#›</a:t>
            </a:fld>
            <a:endParaRPr lang="en-IE"/>
          </a:p>
        </p:txBody>
      </p:sp>
    </p:spTree>
    <p:extLst>
      <p:ext uri="{BB962C8B-B14F-4D97-AF65-F5344CB8AC3E}">
        <p14:creationId xmlns:p14="http://schemas.microsoft.com/office/powerpoint/2010/main" val="3268197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F2946E-661C-48D2-B33F-B6C4BD0F100F}" type="datetimeFigureOut">
              <a:rPr lang="en-IE" smtClean="0"/>
              <a:t>23/01/2022</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E6ECDEF1-5997-40E5-8CE5-11D7CA9A7215}" type="slidenum">
              <a:rPr lang="en-IE" smtClean="0"/>
              <a:t>‹#›</a:t>
            </a:fld>
            <a:endParaRPr lang="en-IE"/>
          </a:p>
        </p:txBody>
      </p:sp>
    </p:spTree>
    <p:extLst>
      <p:ext uri="{BB962C8B-B14F-4D97-AF65-F5344CB8AC3E}">
        <p14:creationId xmlns:p14="http://schemas.microsoft.com/office/powerpoint/2010/main" val="2690639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F2946E-661C-48D2-B33F-B6C4BD0F100F}" type="datetimeFigureOut">
              <a:rPr lang="en-IE" smtClean="0"/>
              <a:t>23/01/2022</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E6ECDEF1-5997-40E5-8CE5-11D7CA9A7215}" type="slidenum">
              <a:rPr lang="en-IE" smtClean="0"/>
              <a:t>‹#›</a:t>
            </a:fld>
            <a:endParaRPr lang="en-IE"/>
          </a:p>
        </p:txBody>
      </p:sp>
    </p:spTree>
    <p:extLst>
      <p:ext uri="{BB962C8B-B14F-4D97-AF65-F5344CB8AC3E}">
        <p14:creationId xmlns:p14="http://schemas.microsoft.com/office/powerpoint/2010/main" val="2346649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B5F2946E-661C-48D2-B33F-B6C4BD0F100F}" type="datetimeFigureOut">
              <a:rPr lang="en-IE" smtClean="0"/>
              <a:t>23/01/2022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E6ECDEF1-5997-40E5-8CE5-11D7CA9A7215}" type="slidenum">
              <a:rPr lang="en-IE" smtClean="0"/>
              <a:t>‹#›</a:t>
            </a:fld>
            <a:endParaRPr lang="en-IE"/>
          </a:p>
        </p:txBody>
      </p:sp>
    </p:spTree>
    <p:extLst>
      <p:ext uri="{BB962C8B-B14F-4D97-AF65-F5344CB8AC3E}">
        <p14:creationId xmlns:p14="http://schemas.microsoft.com/office/powerpoint/2010/main" val="609976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B5F2946E-661C-48D2-B33F-B6C4BD0F100F}" type="datetimeFigureOut">
              <a:rPr lang="en-IE" smtClean="0"/>
              <a:t>23/01/2022</a:t>
            </a:fld>
            <a:endParaRPr lang="en-IE"/>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IE"/>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E6ECDEF1-5997-40E5-8CE5-11D7CA9A7215}" type="slidenum">
              <a:rPr lang="en-IE" smtClean="0"/>
              <a:t>‹#›</a:t>
            </a:fld>
            <a:endParaRPr lang="en-IE"/>
          </a:p>
        </p:txBody>
      </p:sp>
    </p:spTree>
    <p:extLst>
      <p:ext uri="{BB962C8B-B14F-4D97-AF65-F5344CB8AC3E}">
        <p14:creationId xmlns:p14="http://schemas.microsoft.com/office/powerpoint/2010/main" val="212984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B5F2946E-661C-48D2-B33F-B6C4BD0F100F}" type="datetimeFigureOut">
              <a:rPr lang="en-IE" smtClean="0"/>
              <a:t>23/01/2022</a:t>
            </a:fld>
            <a:endParaRPr lang="en-IE"/>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IE"/>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E6ECDEF1-5997-40E5-8CE5-11D7CA9A7215}" type="slidenum">
              <a:rPr lang="en-IE" smtClean="0"/>
              <a:t>‹#›</a:t>
            </a:fld>
            <a:endParaRPr lang="en-IE"/>
          </a:p>
        </p:txBody>
      </p:sp>
    </p:spTree>
    <p:extLst>
      <p:ext uri="{BB962C8B-B14F-4D97-AF65-F5344CB8AC3E}">
        <p14:creationId xmlns:p14="http://schemas.microsoft.com/office/powerpoint/2010/main" val="1214678597"/>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2390744"/>
          </a:xfrm>
        </p:spPr>
        <p:txBody>
          <a:bodyPr/>
          <a:lstStyle/>
          <a:p>
            <a:pPr algn="ctr"/>
            <a:r>
              <a:rPr lang="en-IE" b="1" dirty="0" smtClean="0"/>
              <a:t>Training of </a:t>
            </a:r>
            <a:br>
              <a:rPr lang="en-IE" b="1" dirty="0" smtClean="0"/>
            </a:br>
            <a:r>
              <a:rPr lang="en-IE" b="1" dirty="0" smtClean="0"/>
              <a:t>Small Group Leaders</a:t>
            </a:r>
            <a:endParaRPr lang="en-IE" b="1" dirty="0"/>
          </a:p>
        </p:txBody>
      </p:sp>
      <p:sp>
        <p:nvSpPr>
          <p:cNvPr id="3" name="Subtitle 2"/>
          <p:cNvSpPr>
            <a:spLocks noGrp="1"/>
          </p:cNvSpPr>
          <p:nvPr>
            <p:ph type="subTitle" idx="1"/>
          </p:nvPr>
        </p:nvSpPr>
        <p:spPr>
          <a:xfrm>
            <a:off x="2233748" y="5617028"/>
            <a:ext cx="7805656" cy="666842"/>
          </a:xfrm>
        </p:spPr>
        <p:txBody>
          <a:bodyPr/>
          <a:lstStyle/>
          <a:p>
            <a:pPr algn="ctr"/>
            <a:r>
              <a:rPr lang="en-IE" b="1" dirty="0" smtClean="0"/>
              <a:t>FOR THE SYNOD PARISH GATHERINGS</a:t>
            </a:r>
            <a:endParaRPr lang="en-IE"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4828" y="3320985"/>
            <a:ext cx="1879651" cy="18796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73960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t>Confidentiality</a:t>
            </a:r>
            <a:endParaRPr lang="en-IE" b="1" dirty="0"/>
          </a:p>
        </p:txBody>
      </p:sp>
      <p:sp>
        <p:nvSpPr>
          <p:cNvPr id="3" name="Content Placeholder 2"/>
          <p:cNvSpPr>
            <a:spLocks noGrp="1"/>
          </p:cNvSpPr>
          <p:nvPr>
            <p:ph idx="1"/>
          </p:nvPr>
        </p:nvSpPr>
        <p:spPr>
          <a:xfrm>
            <a:off x="676656" y="2065284"/>
            <a:ext cx="10753725" cy="4232860"/>
          </a:xfrm>
        </p:spPr>
        <p:txBody>
          <a:bodyPr>
            <a:normAutofit/>
          </a:bodyPr>
          <a:lstStyle/>
          <a:p>
            <a:r>
              <a:rPr lang="en-IE" dirty="0" smtClean="0"/>
              <a:t>Pope Francis really wants people to feel free to share with integrity and kindness.  Part of creating an atmosphere of freedom is to ensure people respect what is being said and who is saying it.</a:t>
            </a:r>
          </a:p>
          <a:p>
            <a:r>
              <a:rPr lang="en-IE" b="1" dirty="0" smtClean="0"/>
              <a:t>Confidentiality</a:t>
            </a:r>
            <a:r>
              <a:rPr lang="en-IE" dirty="0" smtClean="0"/>
              <a:t>  in the small group means that any </a:t>
            </a:r>
            <a:r>
              <a:rPr lang="en-IE" dirty="0"/>
              <a:t>sharing after the meeting must not to attributed to a particular person</a:t>
            </a:r>
            <a:r>
              <a:rPr lang="en-IE" dirty="0" smtClean="0"/>
              <a:t>.</a:t>
            </a:r>
          </a:p>
          <a:p>
            <a:r>
              <a:rPr lang="en-IE" dirty="0" smtClean="0"/>
              <a:t>So it would be okay to tell others after the meeting about the kinds of things that were shared (in general terms) but not to say who said what – or to tell others in a way that they can easily identify who might have said it.</a:t>
            </a:r>
            <a:endParaRPr lang="en-IE" dirty="0"/>
          </a:p>
          <a:p>
            <a:r>
              <a:rPr lang="en-IE" dirty="0"/>
              <a:t> </a:t>
            </a:r>
            <a:endParaRPr lang="en-IE" dirty="0" smtClean="0"/>
          </a:p>
          <a:p>
            <a:pPr>
              <a:lnSpc>
                <a:spcPct val="100000"/>
              </a:lnSpc>
              <a:spcBef>
                <a:spcPts val="0"/>
              </a:spcBef>
            </a:pPr>
            <a:endParaRPr lang="en-IE"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8302" y="410020"/>
            <a:ext cx="1342697" cy="13426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32645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t>What to do if…</a:t>
            </a:r>
            <a:endParaRPr lang="en-IE" b="1" dirty="0"/>
          </a:p>
        </p:txBody>
      </p:sp>
      <p:sp>
        <p:nvSpPr>
          <p:cNvPr id="3" name="Content Placeholder 2"/>
          <p:cNvSpPr>
            <a:spLocks noGrp="1"/>
          </p:cNvSpPr>
          <p:nvPr>
            <p:ph idx="1"/>
          </p:nvPr>
        </p:nvSpPr>
        <p:spPr>
          <a:xfrm>
            <a:off x="676657" y="1876098"/>
            <a:ext cx="6039454" cy="4422046"/>
          </a:xfrm>
        </p:spPr>
        <p:txBody>
          <a:bodyPr>
            <a:normAutofit/>
          </a:bodyPr>
          <a:lstStyle/>
          <a:p>
            <a:r>
              <a:rPr lang="en-IE" sz="3200" b="1" dirty="0" smtClean="0"/>
              <a:t>a </a:t>
            </a:r>
            <a:r>
              <a:rPr lang="en-IE" sz="3200" b="1" dirty="0"/>
              <a:t>person </a:t>
            </a:r>
            <a:r>
              <a:rPr lang="en-IE" sz="3200" b="1" dirty="0" smtClean="0"/>
              <a:t>is talking to much…</a:t>
            </a:r>
            <a:endParaRPr lang="en-IE" sz="3200" dirty="0"/>
          </a:p>
          <a:p>
            <a:r>
              <a:rPr lang="en-IE" sz="2800" dirty="0"/>
              <a:t>Gently interrupt them and remind them that time is limited for the sharing.  Thank them for their contribution and invite the next person to share.</a:t>
            </a:r>
            <a:endParaRPr lang="en-IE" sz="2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8302" y="410020"/>
            <a:ext cx="1342697" cy="1342697"/>
          </a:xfrm>
          <a:prstGeom prst="rect">
            <a:avLst/>
          </a:prstGeom>
          <a:ln>
            <a:noFill/>
          </a:ln>
          <a:effectLst>
            <a:outerShdw blurRad="292100" dist="139700" dir="2700000" algn="tl" rotWithShape="0">
              <a:srgbClr val="333333">
                <a:alpha val="65000"/>
              </a:srgbClr>
            </a:outerShdw>
          </a:effectLst>
        </p:spPr>
      </p:pic>
      <p:sp>
        <p:nvSpPr>
          <p:cNvPr id="4" name="AutoShape 2"/>
          <p:cNvSpPr>
            <a:spLocks noChangeArrowheads="1"/>
          </p:cNvSpPr>
          <p:nvPr/>
        </p:nvSpPr>
        <p:spPr bwMode="auto">
          <a:xfrm>
            <a:off x="7031421" y="1752718"/>
            <a:ext cx="4779577" cy="4317006"/>
          </a:xfrm>
          <a:prstGeom prst="wedgeEllipseCallout">
            <a:avLst>
              <a:gd name="adj1" fmla="val -48606"/>
              <a:gd name="adj2" fmla="val 46542"/>
            </a:avLst>
          </a:prstGeom>
          <a:solidFill>
            <a:schemeClr val="accent1">
              <a:lumMod val="75000"/>
            </a:schemeClr>
          </a:solidFill>
          <a:ln w="9525" algn="in">
            <a:solidFill>
              <a:srgbClr val="000000"/>
            </a:solidFill>
            <a:miter lim="800000"/>
            <a:headEnd/>
            <a:tailEnd/>
          </a:ln>
          <a:effectLst/>
        </p:spPr>
        <p:txBody>
          <a:bodyPr vert="horz" wrap="square" lIns="576" tIns="576" rIns="576" bIns="576" numCol="1" anchor="ctr" anchorCtr="0" compatLnSpc="1">
            <a:prstTxWarp prst="textNoShape">
              <a:avLst/>
            </a:prstTxWarp>
          </a:bodyPr>
          <a:lstStyle/>
          <a:p>
            <a:pPr lvl="0" algn="ctr" defTabSz="914400" fontAlgn="base">
              <a:spcBef>
                <a:spcPct val="0"/>
              </a:spcBef>
              <a:spcAft>
                <a:spcPct val="0"/>
              </a:spcAft>
            </a:pPr>
            <a:r>
              <a:rPr lang="en-IE" altLang="en-US" sz="2400" b="1" i="1" dirty="0">
                <a:solidFill>
                  <a:schemeClr val="bg1"/>
                </a:solidFill>
                <a:latin typeface="Calibri" pitchFamily="34" charset="0"/>
                <a:cs typeface="Arial" pitchFamily="34" charset="0"/>
              </a:rPr>
              <a:t>“I’m sorry to interrupt you (Name) but due to time constraints I’m afraid we are going to have to move on to the next person.  Thank you for what you have shared.”</a:t>
            </a:r>
            <a:endParaRPr lang="en-US" altLang="en-US" sz="4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1489709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t>What to do if…</a:t>
            </a:r>
            <a:endParaRPr lang="en-IE" b="1" dirty="0"/>
          </a:p>
        </p:txBody>
      </p:sp>
      <p:sp>
        <p:nvSpPr>
          <p:cNvPr id="3" name="Content Placeholder 2"/>
          <p:cNvSpPr>
            <a:spLocks noGrp="1"/>
          </p:cNvSpPr>
          <p:nvPr>
            <p:ph idx="1"/>
          </p:nvPr>
        </p:nvSpPr>
        <p:spPr>
          <a:xfrm>
            <a:off x="676657" y="1876098"/>
            <a:ext cx="6039454" cy="4422046"/>
          </a:xfrm>
        </p:spPr>
        <p:txBody>
          <a:bodyPr>
            <a:normAutofit/>
          </a:bodyPr>
          <a:lstStyle/>
          <a:p>
            <a:r>
              <a:rPr lang="en-IE" sz="3200" b="1" dirty="0" smtClean="0"/>
              <a:t>a </a:t>
            </a:r>
            <a:r>
              <a:rPr lang="en-IE" sz="3200" b="1" dirty="0"/>
              <a:t>person </a:t>
            </a:r>
            <a:r>
              <a:rPr lang="en-IE" sz="3200" b="1" dirty="0" smtClean="0"/>
              <a:t>hasn’t spoken…</a:t>
            </a:r>
            <a:endParaRPr lang="en-IE" sz="3200" dirty="0"/>
          </a:p>
          <a:p>
            <a:r>
              <a:rPr lang="en-IE" sz="2800" dirty="0"/>
              <a:t>Gently invite them to share if they would like to.  Remember this in an invitation so people do not have to share if they choose not to.</a:t>
            </a:r>
            <a:endParaRPr lang="en-IE" sz="2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8302" y="410020"/>
            <a:ext cx="1342697" cy="1342697"/>
          </a:xfrm>
          <a:prstGeom prst="rect">
            <a:avLst/>
          </a:prstGeom>
          <a:ln>
            <a:noFill/>
          </a:ln>
          <a:effectLst>
            <a:outerShdw blurRad="292100" dist="139700" dir="2700000" algn="tl" rotWithShape="0">
              <a:srgbClr val="333333">
                <a:alpha val="65000"/>
              </a:srgbClr>
            </a:outerShdw>
          </a:effectLst>
        </p:spPr>
      </p:pic>
      <p:sp>
        <p:nvSpPr>
          <p:cNvPr id="4" name="AutoShape 2"/>
          <p:cNvSpPr>
            <a:spLocks noChangeArrowheads="1"/>
          </p:cNvSpPr>
          <p:nvPr/>
        </p:nvSpPr>
        <p:spPr bwMode="auto">
          <a:xfrm>
            <a:off x="7031421" y="1752718"/>
            <a:ext cx="4779577" cy="4317006"/>
          </a:xfrm>
          <a:prstGeom prst="wedgeEllipseCallout">
            <a:avLst>
              <a:gd name="adj1" fmla="val -48606"/>
              <a:gd name="adj2" fmla="val 46542"/>
            </a:avLst>
          </a:prstGeom>
          <a:solidFill>
            <a:schemeClr val="accent1">
              <a:lumMod val="75000"/>
            </a:schemeClr>
          </a:solidFill>
          <a:ln w="9525" algn="in">
            <a:solidFill>
              <a:srgbClr val="000000"/>
            </a:solidFill>
            <a:miter lim="800000"/>
            <a:headEnd/>
            <a:tailEnd/>
          </a:ln>
          <a:effectLst/>
        </p:spPr>
        <p:txBody>
          <a:bodyPr vert="horz" wrap="square" lIns="576" tIns="576" rIns="576" bIns="576" numCol="1" anchor="ctr" anchorCtr="0" compatLnSpc="1">
            <a:prstTxWarp prst="textNoShape">
              <a:avLst/>
            </a:prstTxWarp>
          </a:bodyPr>
          <a:lstStyle/>
          <a:p>
            <a:pPr lvl="0" algn="ctr" defTabSz="914400" fontAlgn="base">
              <a:spcBef>
                <a:spcPct val="0"/>
              </a:spcBef>
              <a:spcAft>
                <a:spcPct val="0"/>
              </a:spcAft>
            </a:pPr>
            <a:r>
              <a:rPr lang="en-IE" altLang="en-US" sz="2400" b="1" i="1" dirty="0">
                <a:solidFill>
                  <a:schemeClr val="bg1"/>
                </a:solidFill>
                <a:latin typeface="Calibri" pitchFamily="34" charset="0"/>
                <a:cs typeface="Arial" pitchFamily="34" charset="0"/>
              </a:rPr>
              <a:t>“(Name), would you like to share your response to the question?”</a:t>
            </a:r>
            <a:endParaRPr lang="en-US" altLang="en-US" sz="4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900439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t>What to do if…</a:t>
            </a:r>
            <a:endParaRPr lang="en-IE" b="1" dirty="0"/>
          </a:p>
        </p:txBody>
      </p:sp>
      <p:sp>
        <p:nvSpPr>
          <p:cNvPr id="3" name="Content Placeholder 2"/>
          <p:cNvSpPr>
            <a:spLocks noGrp="1"/>
          </p:cNvSpPr>
          <p:nvPr>
            <p:ph idx="1"/>
          </p:nvPr>
        </p:nvSpPr>
        <p:spPr>
          <a:xfrm>
            <a:off x="676657" y="1876098"/>
            <a:ext cx="6039454" cy="4422046"/>
          </a:xfrm>
        </p:spPr>
        <p:txBody>
          <a:bodyPr>
            <a:normAutofit/>
          </a:bodyPr>
          <a:lstStyle/>
          <a:p>
            <a:r>
              <a:rPr lang="en-IE" sz="3200" b="1" dirty="0" smtClean="0"/>
              <a:t>a </a:t>
            </a:r>
            <a:r>
              <a:rPr lang="en-IE" sz="3200" b="1" dirty="0"/>
              <a:t>person </a:t>
            </a:r>
            <a:r>
              <a:rPr lang="en-IE" sz="3200" b="1" dirty="0"/>
              <a:t>starts wandering off the topic of the question </a:t>
            </a:r>
            <a:r>
              <a:rPr lang="en-IE" sz="3200" b="1" dirty="0" smtClean="0"/>
              <a:t>…</a:t>
            </a:r>
            <a:endParaRPr lang="en-IE" sz="3200" dirty="0"/>
          </a:p>
          <a:p>
            <a:r>
              <a:rPr lang="en-IE" sz="2800" dirty="0"/>
              <a:t>Remind them of the question we have been asked to share on (it should be displayed on the screen) and try to keep them on track</a:t>
            </a:r>
            <a:endParaRPr lang="en-IE" sz="2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8302" y="410020"/>
            <a:ext cx="1342697" cy="1342697"/>
          </a:xfrm>
          <a:prstGeom prst="rect">
            <a:avLst/>
          </a:prstGeom>
          <a:ln>
            <a:noFill/>
          </a:ln>
          <a:effectLst>
            <a:outerShdw blurRad="292100" dist="139700" dir="2700000" algn="tl" rotWithShape="0">
              <a:srgbClr val="333333">
                <a:alpha val="65000"/>
              </a:srgbClr>
            </a:outerShdw>
          </a:effectLst>
        </p:spPr>
      </p:pic>
      <p:sp>
        <p:nvSpPr>
          <p:cNvPr id="4" name="AutoShape 2"/>
          <p:cNvSpPr>
            <a:spLocks noChangeArrowheads="1"/>
          </p:cNvSpPr>
          <p:nvPr/>
        </p:nvSpPr>
        <p:spPr bwMode="auto">
          <a:xfrm>
            <a:off x="7031421" y="1752718"/>
            <a:ext cx="4779577" cy="4317006"/>
          </a:xfrm>
          <a:prstGeom prst="wedgeEllipseCallout">
            <a:avLst>
              <a:gd name="adj1" fmla="val -48606"/>
              <a:gd name="adj2" fmla="val 46542"/>
            </a:avLst>
          </a:prstGeom>
          <a:solidFill>
            <a:schemeClr val="accent1">
              <a:lumMod val="75000"/>
            </a:schemeClr>
          </a:solidFill>
          <a:ln w="9525" algn="in">
            <a:solidFill>
              <a:srgbClr val="000000"/>
            </a:solidFill>
            <a:miter lim="800000"/>
            <a:headEnd/>
            <a:tailEnd/>
          </a:ln>
          <a:effectLst/>
        </p:spPr>
        <p:txBody>
          <a:bodyPr vert="horz" wrap="square" lIns="576" tIns="576" rIns="576" bIns="576" numCol="1" anchor="ctr" anchorCtr="0" compatLnSpc="1">
            <a:prstTxWarp prst="textNoShape">
              <a:avLst/>
            </a:prstTxWarp>
          </a:bodyPr>
          <a:lstStyle/>
          <a:p>
            <a:pPr lvl="0" algn="just" defTabSz="914400" fontAlgn="base">
              <a:spcBef>
                <a:spcPct val="0"/>
              </a:spcBef>
              <a:spcAft>
                <a:spcPct val="0"/>
              </a:spcAft>
            </a:pPr>
            <a:r>
              <a:rPr lang="en-IE" altLang="en-US" sz="2400" b="1" i="1" dirty="0">
                <a:solidFill>
                  <a:schemeClr val="bg1"/>
                </a:solidFill>
                <a:latin typeface="Calibri" pitchFamily="34" charset="0"/>
                <a:cs typeface="Arial" pitchFamily="34" charset="0"/>
              </a:rPr>
              <a:t>“Thanks for what you’ve shared so far, could I just remind you that we are all being asked to share on our experience of (restate the question from the screen)”</a:t>
            </a:r>
            <a:endParaRPr lang="en-US" altLang="en-US" sz="4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0667346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t>What to do if…</a:t>
            </a:r>
            <a:endParaRPr lang="en-IE" b="1" dirty="0"/>
          </a:p>
        </p:txBody>
      </p:sp>
      <p:sp>
        <p:nvSpPr>
          <p:cNvPr id="3" name="Content Placeholder 2"/>
          <p:cNvSpPr>
            <a:spLocks noGrp="1"/>
          </p:cNvSpPr>
          <p:nvPr>
            <p:ph idx="1"/>
          </p:nvPr>
        </p:nvSpPr>
        <p:spPr>
          <a:xfrm>
            <a:off x="676657" y="1876098"/>
            <a:ext cx="6039454" cy="4422046"/>
          </a:xfrm>
        </p:spPr>
        <p:txBody>
          <a:bodyPr>
            <a:normAutofit/>
          </a:bodyPr>
          <a:lstStyle/>
          <a:p>
            <a:r>
              <a:rPr lang="en-IE" sz="3200" b="1" dirty="0" smtClean="0"/>
              <a:t>a </a:t>
            </a:r>
            <a:r>
              <a:rPr lang="en-IE" sz="3200" b="1" dirty="0"/>
              <a:t>person starts sharing something inappropriate or begins making a disclosure…</a:t>
            </a:r>
            <a:endParaRPr lang="en-IE" sz="3200" dirty="0"/>
          </a:p>
          <a:p>
            <a:r>
              <a:rPr lang="en-IE" sz="2800" dirty="0"/>
              <a:t>You may need to interrupt them and remind them that this is not an appropriate space to make a disclosure and that they can speak to you (or an Animator or member of the Parish Team) who will be able to point them in the direction of further help and support</a:t>
            </a:r>
            <a:r>
              <a:rPr lang="en-IE" sz="2800" dirty="0" smtClean="0"/>
              <a:t>.</a:t>
            </a:r>
            <a:endParaRPr lang="en-IE"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8302" y="410020"/>
            <a:ext cx="1342697" cy="1342697"/>
          </a:xfrm>
          <a:prstGeom prst="rect">
            <a:avLst/>
          </a:prstGeom>
          <a:ln>
            <a:noFill/>
          </a:ln>
          <a:effectLst>
            <a:outerShdw blurRad="292100" dist="139700" dir="2700000" algn="tl" rotWithShape="0">
              <a:srgbClr val="333333">
                <a:alpha val="65000"/>
              </a:srgbClr>
            </a:outerShdw>
          </a:effectLst>
        </p:spPr>
      </p:pic>
      <p:sp>
        <p:nvSpPr>
          <p:cNvPr id="4" name="AutoShape 2"/>
          <p:cNvSpPr>
            <a:spLocks noChangeArrowheads="1"/>
          </p:cNvSpPr>
          <p:nvPr/>
        </p:nvSpPr>
        <p:spPr bwMode="auto">
          <a:xfrm>
            <a:off x="7031421" y="1752718"/>
            <a:ext cx="4779577" cy="4317006"/>
          </a:xfrm>
          <a:prstGeom prst="wedgeEllipseCallout">
            <a:avLst>
              <a:gd name="adj1" fmla="val -48606"/>
              <a:gd name="adj2" fmla="val 46542"/>
            </a:avLst>
          </a:prstGeom>
          <a:solidFill>
            <a:schemeClr val="accent1">
              <a:lumMod val="75000"/>
            </a:schemeClr>
          </a:solidFill>
          <a:ln w="9525" algn="in">
            <a:solidFill>
              <a:srgbClr val="000000"/>
            </a:solidFill>
            <a:miter lim="800000"/>
            <a:headEnd/>
            <a:tailEnd/>
          </a:ln>
          <a:effectLst/>
        </p:spPr>
        <p:txBody>
          <a:bodyPr vert="horz" wrap="square" lIns="576" tIns="576" rIns="576" bIns="57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altLang="en-US" sz="2400" b="1" i="1" u="none" strike="noStrike" cap="none" normalizeH="0" baseline="0" dirty="0" smtClean="0">
                <a:ln>
                  <a:noFill/>
                </a:ln>
                <a:solidFill>
                  <a:schemeClr val="bg1"/>
                </a:solidFill>
                <a:effectLst/>
                <a:latin typeface="Calibri" pitchFamily="34" charset="0"/>
                <a:cs typeface="Arial" pitchFamily="34" charset="0"/>
              </a:rPr>
              <a:t>“I’m sorry to interrupt but I just wanted to remind you that this may not be the best place to share this.  I’d be happy to talk with you at the break/end of the evening.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IE" altLang="en-US" sz="2400" b="1" i="1" u="none" strike="noStrike" cap="none" normalizeH="0" baseline="0" dirty="0" smtClean="0">
                <a:ln>
                  <a:noFill/>
                </a:ln>
                <a:solidFill>
                  <a:schemeClr val="bg1"/>
                </a:solidFill>
                <a:effectLst/>
                <a:latin typeface="Calibri" pitchFamily="34" charset="0"/>
                <a:cs typeface="Arial" pitchFamily="34" charset="0"/>
              </a:rPr>
              <a:t>Thank you.”</a:t>
            </a:r>
            <a:endParaRPr kumimoji="0" lang="en-US" altLang="en-US" sz="4000" b="0" i="0" u="none" strike="noStrike" cap="none" normalizeH="0" baseline="0" dirty="0" smtClean="0">
              <a:ln>
                <a:noFill/>
              </a:ln>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31368204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t>What to do if…</a:t>
            </a:r>
            <a:endParaRPr lang="en-IE" b="1" dirty="0"/>
          </a:p>
        </p:txBody>
      </p:sp>
      <p:sp>
        <p:nvSpPr>
          <p:cNvPr id="3" name="Content Placeholder 2"/>
          <p:cNvSpPr>
            <a:spLocks noGrp="1"/>
          </p:cNvSpPr>
          <p:nvPr>
            <p:ph idx="1"/>
          </p:nvPr>
        </p:nvSpPr>
        <p:spPr>
          <a:xfrm>
            <a:off x="676657" y="1876098"/>
            <a:ext cx="6039454" cy="4422046"/>
          </a:xfrm>
        </p:spPr>
        <p:txBody>
          <a:bodyPr>
            <a:normAutofit/>
          </a:bodyPr>
          <a:lstStyle/>
          <a:p>
            <a:r>
              <a:rPr lang="en-IE" sz="3200" b="1" dirty="0" smtClean="0"/>
              <a:t>a </a:t>
            </a:r>
            <a:r>
              <a:rPr lang="en-IE" sz="3200" b="1" dirty="0"/>
              <a:t>person </a:t>
            </a:r>
            <a:r>
              <a:rPr lang="en-IE" sz="3200" b="1" dirty="0"/>
              <a:t>gets upset/angry </a:t>
            </a:r>
            <a:r>
              <a:rPr lang="en-IE" sz="3200" b="1" dirty="0" smtClean="0"/>
              <a:t>…</a:t>
            </a:r>
            <a:endParaRPr lang="en-IE" sz="3200" dirty="0"/>
          </a:p>
          <a:p>
            <a:r>
              <a:rPr lang="en-IE" sz="2800" dirty="0"/>
              <a:t>Don’t be frightened of emotion - sharing on our experience can be an emotional thing.  Give them some time, encourage them that what they are feeling is OK, perhaps suggest we come back to them when they’ve had a chance to compose themselves.</a:t>
            </a:r>
            <a:endParaRPr lang="en-IE" sz="2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8302" y="410020"/>
            <a:ext cx="1342697" cy="1342697"/>
          </a:xfrm>
          <a:prstGeom prst="rect">
            <a:avLst/>
          </a:prstGeom>
          <a:ln>
            <a:noFill/>
          </a:ln>
          <a:effectLst>
            <a:outerShdw blurRad="292100" dist="139700" dir="2700000" algn="tl" rotWithShape="0">
              <a:srgbClr val="333333">
                <a:alpha val="65000"/>
              </a:srgbClr>
            </a:outerShdw>
          </a:effectLst>
        </p:spPr>
      </p:pic>
      <p:sp>
        <p:nvSpPr>
          <p:cNvPr id="4" name="AutoShape 2"/>
          <p:cNvSpPr>
            <a:spLocks noChangeArrowheads="1"/>
          </p:cNvSpPr>
          <p:nvPr/>
        </p:nvSpPr>
        <p:spPr bwMode="auto">
          <a:xfrm>
            <a:off x="7031421" y="1752718"/>
            <a:ext cx="4779577" cy="4317006"/>
          </a:xfrm>
          <a:prstGeom prst="wedgeEllipseCallout">
            <a:avLst>
              <a:gd name="adj1" fmla="val -48606"/>
              <a:gd name="adj2" fmla="val 46542"/>
            </a:avLst>
          </a:prstGeom>
          <a:solidFill>
            <a:schemeClr val="accent1">
              <a:lumMod val="75000"/>
            </a:schemeClr>
          </a:solidFill>
          <a:ln w="9525" algn="in">
            <a:solidFill>
              <a:srgbClr val="000000"/>
            </a:solidFill>
            <a:miter lim="800000"/>
            <a:headEnd/>
            <a:tailEnd/>
          </a:ln>
          <a:effectLst/>
        </p:spPr>
        <p:txBody>
          <a:bodyPr vert="horz" wrap="square" lIns="576" tIns="576" rIns="576" bIns="576" numCol="1" anchor="ctr" anchorCtr="0" compatLnSpc="1">
            <a:prstTxWarp prst="textNoShape">
              <a:avLst/>
            </a:prstTxWarp>
          </a:bodyPr>
          <a:lstStyle/>
          <a:p>
            <a:pPr lvl="0" algn="ctr" defTabSz="914400" fontAlgn="base">
              <a:spcBef>
                <a:spcPct val="0"/>
              </a:spcBef>
              <a:spcAft>
                <a:spcPct val="0"/>
              </a:spcAft>
            </a:pPr>
            <a:r>
              <a:rPr lang="en-IE" altLang="en-US" sz="2400" b="1" i="1" dirty="0">
                <a:solidFill>
                  <a:schemeClr val="bg1"/>
                </a:solidFill>
                <a:latin typeface="Calibri" pitchFamily="34" charset="0"/>
                <a:cs typeface="Arial" pitchFamily="34" charset="0"/>
              </a:rPr>
              <a:t>“Take your time”</a:t>
            </a:r>
          </a:p>
          <a:p>
            <a:pPr lvl="0" algn="ctr" defTabSz="914400" fontAlgn="base">
              <a:spcBef>
                <a:spcPct val="0"/>
              </a:spcBef>
              <a:spcAft>
                <a:spcPct val="0"/>
              </a:spcAft>
            </a:pPr>
            <a:endParaRPr lang="en-IE" altLang="en-US" sz="2400" b="1" i="1" dirty="0">
              <a:solidFill>
                <a:schemeClr val="bg1"/>
              </a:solidFill>
              <a:latin typeface="Calibri" pitchFamily="34" charset="0"/>
              <a:cs typeface="Arial" pitchFamily="34" charset="0"/>
            </a:endParaRPr>
          </a:p>
          <a:p>
            <a:pPr lvl="0" algn="ctr" defTabSz="914400" fontAlgn="base">
              <a:spcBef>
                <a:spcPct val="0"/>
              </a:spcBef>
              <a:spcAft>
                <a:spcPct val="0"/>
              </a:spcAft>
            </a:pPr>
            <a:r>
              <a:rPr lang="en-IE" altLang="en-US" sz="2400" b="1" i="1" dirty="0">
                <a:solidFill>
                  <a:schemeClr val="bg1"/>
                </a:solidFill>
                <a:latin typeface="Calibri" pitchFamily="34" charset="0"/>
                <a:cs typeface="Arial" pitchFamily="34" charset="0"/>
              </a:rPr>
              <a:t>“Would you like to take a moment and we can come back to you?”</a:t>
            </a:r>
            <a:endParaRPr lang="en-US" altLang="en-US" sz="2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995652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t>Writing the Responses</a:t>
            </a:r>
            <a:endParaRPr lang="en-IE" b="1" dirty="0"/>
          </a:p>
        </p:txBody>
      </p:sp>
      <p:pic>
        <p:nvPicPr>
          <p:cNvPr id="6150" name="Picture 6" descr="Sticky Note Png - Post It Notes Clipart, Transparent Png , Transparent Png  Image - PNGitem"/>
          <p:cNvPicPr>
            <a:picLocks noChangeAspect="1" noChangeArrowheads="1"/>
          </p:cNvPicPr>
          <p:nvPr/>
        </p:nvPicPr>
        <p:blipFill rotWithShape="1">
          <a:blip r:embed="rId2">
            <a:extLst>
              <a:ext uri="{28A0092B-C50C-407E-A947-70E740481C1C}">
                <a14:useLocalDpi xmlns:a14="http://schemas.microsoft.com/office/drawing/2010/main" val="0"/>
              </a:ext>
            </a:extLst>
          </a:blip>
          <a:srcRect l="14249" r="13990"/>
          <a:stretch/>
        </p:blipFill>
        <p:spPr bwMode="auto">
          <a:xfrm>
            <a:off x="5317958" y="1752716"/>
            <a:ext cx="6665495" cy="510528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Note Post-it Sticky Notes Paper Clip Art Transparent - Sticky Note Clip Art  , Free Transparent Clipart - ClipartKey"/>
          <p:cNvPicPr>
            <a:picLocks noChangeAspect="1" noChangeArrowheads="1"/>
          </p:cNvPicPr>
          <p:nvPr/>
        </p:nvPicPr>
        <p:blipFill rotWithShape="1">
          <a:blip r:embed="rId3">
            <a:extLst>
              <a:ext uri="{28A0092B-C50C-407E-A947-70E740481C1C}">
                <a14:useLocalDpi xmlns:a14="http://schemas.microsoft.com/office/drawing/2010/main" val="0"/>
              </a:ext>
            </a:extLst>
          </a:blip>
          <a:srcRect l="4102" r="5128" b="7667"/>
          <a:stretch/>
        </p:blipFill>
        <p:spPr bwMode="auto">
          <a:xfrm>
            <a:off x="168442" y="1808379"/>
            <a:ext cx="5149516" cy="4848798"/>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rot="21179755">
            <a:off x="5875097" y="2447138"/>
            <a:ext cx="5010714" cy="3919159"/>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gn="just">
              <a:lnSpc>
                <a:spcPct val="100000"/>
              </a:lnSpc>
              <a:spcBef>
                <a:spcPts val="0"/>
              </a:spcBef>
              <a:buNone/>
            </a:pPr>
            <a:r>
              <a:rPr lang="en-IE" b="1" dirty="0" smtClean="0">
                <a:latin typeface="Lucida Calligraphy" panose="03010101010101010101" pitchFamily="66" charset="0"/>
              </a:rPr>
              <a:t>Please be aware of any member of the group who may be struggling to write, for whatever reason.  </a:t>
            </a:r>
          </a:p>
          <a:p>
            <a:r>
              <a:rPr lang="en-IE" b="1" dirty="0" smtClean="0">
                <a:latin typeface="Lucida Calligraphy" panose="03010101010101010101" pitchFamily="66" charset="0"/>
              </a:rPr>
              <a:t> </a:t>
            </a:r>
          </a:p>
          <a:p>
            <a:pPr algn="just"/>
            <a:r>
              <a:rPr lang="en-IE" b="1" dirty="0" smtClean="0">
                <a:latin typeface="Lucida Calligraphy" panose="03010101010101010101" pitchFamily="66" charset="0"/>
              </a:rPr>
              <a:t>You may wish to offer to write for them as they dictate their response to you.</a:t>
            </a:r>
            <a:endParaRPr lang="en-IE" b="1" dirty="0"/>
          </a:p>
        </p:txBody>
      </p:sp>
      <p:sp>
        <p:nvSpPr>
          <p:cNvPr id="3" name="Content Placeholder 2"/>
          <p:cNvSpPr>
            <a:spLocks noGrp="1"/>
          </p:cNvSpPr>
          <p:nvPr>
            <p:ph idx="1"/>
          </p:nvPr>
        </p:nvSpPr>
        <p:spPr>
          <a:xfrm rot="21094575">
            <a:off x="704221" y="2902327"/>
            <a:ext cx="3796616" cy="2856253"/>
          </a:xfrm>
        </p:spPr>
        <p:txBody>
          <a:bodyPr anchor="ctr">
            <a:normAutofit/>
          </a:bodyPr>
          <a:lstStyle/>
          <a:p>
            <a:pPr algn="just">
              <a:lnSpc>
                <a:spcPct val="100000"/>
              </a:lnSpc>
              <a:spcBef>
                <a:spcPts val="0"/>
              </a:spcBef>
            </a:pPr>
            <a:r>
              <a:rPr lang="en-IE" b="1" dirty="0" smtClean="0">
                <a:latin typeface="Lucida Calligraphy" panose="03010101010101010101" pitchFamily="66" charset="0"/>
              </a:rPr>
              <a:t>Use a different colour of Post-It Note for each of the questions.</a:t>
            </a:r>
            <a:r>
              <a:rPr lang="en-IE" b="1" dirty="0">
                <a:latin typeface="Lucida Calligraphy" panose="03010101010101010101" pitchFamily="66" charset="0"/>
              </a:rPr>
              <a:t> </a:t>
            </a:r>
          </a:p>
          <a:p>
            <a:pPr algn="just">
              <a:lnSpc>
                <a:spcPct val="100000"/>
              </a:lnSpc>
              <a:spcBef>
                <a:spcPts val="0"/>
              </a:spcBef>
            </a:pPr>
            <a:endParaRPr lang="en-IE" dirty="0"/>
          </a:p>
          <a:p>
            <a:pPr>
              <a:lnSpc>
                <a:spcPct val="100000"/>
              </a:lnSpc>
              <a:spcBef>
                <a:spcPts val="0"/>
              </a:spcBef>
            </a:pPr>
            <a:r>
              <a:rPr lang="en-IE" dirty="0"/>
              <a:t> </a:t>
            </a:r>
          </a:p>
          <a:p>
            <a:pPr>
              <a:lnSpc>
                <a:spcPct val="100000"/>
              </a:lnSpc>
              <a:spcBef>
                <a:spcPts val="0"/>
              </a:spcBef>
            </a:pPr>
            <a:endParaRPr lang="en-IE"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8302" y="410020"/>
            <a:ext cx="1342697" cy="13426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368204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t>Possible Dry Run of a Gathering</a:t>
            </a:r>
            <a:endParaRPr lang="en-IE" b="1" dirty="0"/>
          </a:p>
        </p:txBody>
      </p:sp>
      <p:sp>
        <p:nvSpPr>
          <p:cNvPr id="3" name="Content Placeholder 2"/>
          <p:cNvSpPr>
            <a:spLocks noGrp="1"/>
          </p:cNvSpPr>
          <p:nvPr>
            <p:ph idx="1"/>
          </p:nvPr>
        </p:nvSpPr>
        <p:spPr>
          <a:xfrm>
            <a:off x="676656" y="2531958"/>
            <a:ext cx="10753725" cy="3766185"/>
          </a:xfrm>
        </p:spPr>
        <p:txBody>
          <a:bodyPr>
            <a:normAutofit/>
          </a:bodyPr>
          <a:lstStyle/>
          <a:p>
            <a:pPr algn="just">
              <a:lnSpc>
                <a:spcPct val="100000"/>
              </a:lnSpc>
              <a:spcBef>
                <a:spcPts val="0"/>
              </a:spcBef>
            </a:pPr>
            <a:r>
              <a:rPr lang="en-IE" dirty="0" smtClean="0"/>
              <a:t>It may be helpful to have a dry run of a Gathering before the actual events</a:t>
            </a:r>
          </a:p>
          <a:p>
            <a:pPr algn="just">
              <a:lnSpc>
                <a:spcPct val="100000"/>
              </a:lnSpc>
              <a:spcBef>
                <a:spcPts val="0"/>
              </a:spcBef>
            </a:pPr>
            <a:endParaRPr lang="en-IE" dirty="0"/>
          </a:p>
          <a:p>
            <a:pPr algn="just">
              <a:lnSpc>
                <a:spcPct val="100000"/>
              </a:lnSpc>
              <a:spcBef>
                <a:spcPts val="0"/>
              </a:spcBef>
            </a:pPr>
            <a:r>
              <a:rPr lang="en-IE" dirty="0" smtClean="0"/>
              <a:t>This could involve some ‘role play’ where you can practice some of the techniques of leading a small group.</a:t>
            </a:r>
          </a:p>
          <a:p>
            <a:pPr algn="just">
              <a:lnSpc>
                <a:spcPct val="100000"/>
              </a:lnSpc>
              <a:spcBef>
                <a:spcPts val="0"/>
              </a:spcBef>
            </a:pPr>
            <a:endParaRPr lang="en-IE" dirty="0"/>
          </a:p>
          <a:p>
            <a:pPr algn="just">
              <a:lnSpc>
                <a:spcPct val="100000"/>
              </a:lnSpc>
              <a:spcBef>
                <a:spcPts val="0"/>
              </a:spcBef>
            </a:pPr>
            <a:r>
              <a:rPr lang="en-IE" dirty="0" smtClean="0"/>
              <a:t>Remember, most people will have come wanting to share so your main role is simply to manage the time and make sure everyone has a chance </a:t>
            </a:r>
            <a:r>
              <a:rPr lang="en-IE" smtClean="0"/>
              <a:t>to share.</a:t>
            </a:r>
            <a:endParaRPr lang="en-IE" dirty="0"/>
          </a:p>
          <a:p>
            <a:pPr>
              <a:lnSpc>
                <a:spcPct val="100000"/>
              </a:lnSpc>
              <a:spcBef>
                <a:spcPts val="0"/>
              </a:spcBef>
            </a:pPr>
            <a:r>
              <a:rPr lang="en-IE" dirty="0"/>
              <a:t> </a:t>
            </a:r>
          </a:p>
          <a:p>
            <a:pPr>
              <a:lnSpc>
                <a:spcPct val="100000"/>
              </a:lnSpc>
              <a:spcBef>
                <a:spcPts val="0"/>
              </a:spcBef>
            </a:pPr>
            <a:endParaRPr lang="en-IE"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8302" y="410020"/>
            <a:ext cx="1342697" cy="13426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218868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1381518"/>
          </a:xfrm>
        </p:spPr>
        <p:txBody>
          <a:bodyPr/>
          <a:lstStyle/>
          <a:p>
            <a:r>
              <a:rPr lang="en-IE" b="1" dirty="0"/>
              <a:t>MOMENT OF WELCOME </a:t>
            </a:r>
            <a:endParaRPr lang="en-IE" dirty="0"/>
          </a:p>
        </p:txBody>
      </p:sp>
      <p:sp>
        <p:nvSpPr>
          <p:cNvPr id="3" name="Content Placeholder 2"/>
          <p:cNvSpPr>
            <a:spLocks noGrp="1"/>
          </p:cNvSpPr>
          <p:nvPr>
            <p:ph idx="1"/>
          </p:nvPr>
        </p:nvSpPr>
        <p:spPr>
          <a:xfrm>
            <a:off x="311643" y="1564848"/>
            <a:ext cx="9584124" cy="4110087"/>
          </a:xfrm>
        </p:spPr>
        <p:txBody>
          <a:bodyPr>
            <a:normAutofit lnSpcReduction="10000"/>
          </a:bodyPr>
          <a:lstStyle/>
          <a:p>
            <a:pPr>
              <a:buFont typeface="Arial" panose="020B0604020202020204" pitchFamily="34" charset="0"/>
              <a:buChar char="•"/>
            </a:pPr>
            <a:r>
              <a:rPr lang="en-IE" sz="3600" dirty="0"/>
              <a:t>A warm welcome to everyone</a:t>
            </a:r>
          </a:p>
          <a:p>
            <a:pPr lvl="0">
              <a:buFont typeface="Arial" panose="020B0604020202020204" pitchFamily="34" charset="0"/>
              <a:buChar char="•"/>
            </a:pPr>
            <a:r>
              <a:rPr lang="en-IE" sz="3600" dirty="0"/>
              <a:t>We are all in the same boat – learning this together</a:t>
            </a:r>
          </a:p>
          <a:p>
            <a:pPr lvl="0">
              <a:buFont typeface="Arial" panose="020B0604020202020204" pitchFamily="34" charset="0"/>
              <a:buChar char="•"/>
            </a:pPr>
            <a:r>
              <a:rPr lang="en-IE" sz="3600" dirty="0"/>
              <a:t>Simple format for the evening</a:t>
            </a:r>
          </a:p>
          <a:p>
            <a:pPr lvl="0">
              <a:buFont typeface="Arial" panose="020B0604020202020204" pitchFamily="34" charset="0"/>
              <a:buChar char="•"/>
            </a:pPr>
            <a:r>
              <a:rPr lang="en-IE" sz="3600" dirty="0"/>
              <a:t>Listening to understand</a:t>
            </a:r>
          </a:p>
          <a:p>
            <a:pPr>
              <a:buFont typeface="Arial" panose="020B0604020202020204" pitchFamily="34" charset="0"/>
              <a:buChar char="•"/>
            </a:pPr>
            <a:r>
              <a:rPr lang="en-IE" sz="3600" dirty="0"/>
              <a:t>The theme for this evening is: Sharing our Hopes </a:t>
            </a:r>
          </a:p>
          <a:p>
            <a:pPr marL="0" indent="0">
              <a:buNone/>
            </a:pPr>
            <a:r>
              <a:rPr lang="en-IE" sz="3600" dirty="0"/>
              <a:t>							and Fears</a:t>
            </a:r>
          </a:p>
          <a:p>
            <a:pPr>
              <a:buFont typeface="Arial" panose="020B0604020202020204" pitchFamily="34" charset="0"/>
              <a:buChar char="•"/>
            </a:pPr>
            <a:endParaRPr lang="en-IE"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4766" y="867220"/>
            <a:ext cx="2296234" cy="22962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152459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105287"/>
            <a:ext cx="10772775" cy="1318160"/>
          </a:xfrm>
        </p:spPr>
        <p:txBody>
          <a:bodyPr/>
          <a:lstStyle/>
          <a:p>
            <a:r>
              <a:rPr lang="en-IE" b="1" dirty="0"/>
              <a:t>MOMENT OF REFLECTION </a:t>
            </a:r>
            <a:endParaRPr lang="en-IE" dirty="0"/>
          </a:p>
        </p:txBody>
      </p:sp>
      <p:sp>
        <p:nvSpPr>
          <p:cNvPr id="3" name="Content Placeholder 2"/>
          <p:cNvSpPr>
            <a:spLocks noGrp="1"/>
          </p:cNvSpPr>
          <p:nvPr>
            <p:ph idx="1"/>
          </p:nvPr>
        </p:nvSpPr>
        <p:spPr>
          <a:xfrm>
            <a:off x="657606" y="1254438"/>
            <a:ext cx="10753725" cy="5498275"/>
          </a:xfrm>
        </p:spPr>
        <p:txBody>
          <a:bodyPr>
            <a:normAutofit/>
          </a:bodyPr>
          <a:lstStyle/>
          <a:p>
            <a:pPr marL="0" indent="0" algn="ctr">
              <a:buNone/>
            </a:pPr>
            <a:r>
              <a:rPr lang="en-IE" sz="4400" dirty="0"/>
              <a:t>Why are we here?</a:t>
            </a:r>
          </a:p>
          <a:p>
            <a:pPr>
              <a:buFont typeface="Arial" panose="020B0604020202020204" pitchFamily="34" charset="0"/>
              <a:buChar char="•"/>
            </a:pPr>
            <a:r>
              <a:rPr lang="en-IE" sz="3600" dirty="0"/>
              <a:t>To continue our listening and sharing </a:t>
            </a:r>
          </a:p>
          <a:p>
            <a:pPr>
              <a:buFont typeface="Arial" panose="020B0604020202020204" pitchFamily="34" charset="0"/>
              <a:buChar char="•"/>
            </a:pPr>
            <a:r>
              <a:rPr lang="en-IE" sz="3600" dirty="0"/>
              <a:t>To listen more deeply</a:t>
            </a:r>
          </a:p>
          <a:p>
            <a:pPr>
              <a:buFont typeface="Arial" panose="020B0604020202020204" pitchFamily="34" charset="0"/>
              <a:buChar char="•"/>
            </a:pPr>
            <a:r>
              <a:rPr lang="en-IE" sz="3600" dirty="0"/>
              <a:t>To journey with each other</a:t>
            </a:r>
          </a:p>
          <a:p>
            <a:pPr>
              <a:buFont typeface="Arial" panose="020B0604020202020204" pitchFamily="34" charset="0"/>
              <a:buChar char="•"/>
            </a:pPr>
            <a:r>
              <a:rPr lang="en-IE" sz="3600" dirty="0"/>
              <a:t>To respect the contribution of each one</a:t>
            </a:r>
          </a:p>
          <a:p>
            <a:pPr>
              <a:buFont typeface="Arial" panose="020B0604020202020204" pitchFamily="34" charset="0"/>
              <a:buChar char="•"/>
            </a:pPr>
            <a:r>
              <a:rPr lang="en-IE" sz="3600" dirty="0"/>
              <a:t>To learn from each other</a:t>
            </a:r>
          </a:p>
          <a:p>
            <a:pPr>
              <a:buFont typeface="Arial" panose="020B0604020202020204" pitchFamily="34" charset="0"/>
              <a:buChar char="•"/>
            </a:pPr>
            <a:r>
              <a:rPr lang="en-IE" sz="3600" dirty="0"/>
              <a:t>To be open to the Holy Spirit</a:t>
            </a:r>
          </a:p>
          <a:p>
            <a:pPr>
              <a:buFont typeface="Arial" panose="020B0604020202020204" pitchFamily="34" charset="0"/>
              <a:buChar char="•"/>
            </a:pPr>
            <a:endParaRPr lang="en-IE" sz="3200" dirty="0"/>
          </a:p>
          <a:p>
            <a:pPr marL="0" indent="0">
              <a:buNone/>
            </a:pPr>
            <a:endParaRPr lang="en-IE" sz="4400" dirty="0"/>
          </a:p>
          <a:p>
            <a:pPr marL="0" indent="0" algn="ctr">
              <a:buNone/>
            </a:pPr>
            <a:endParaRPr lang="en-IE"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2349" y="692947"/>
            <a:ext cx="1879651" cy="18796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8523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t>An Invitation</a:t>
            </a:r>
            <a:endParaRPr lang="en-IE" b="1" dirty="0"/>
          </a:p>
        </p:txBody>
      </p:sp>
      <p:sp>
        <p:nvSpPr>
          <p:cNvPr id="3" name="Content Placeholder 2"/>
          <p:cNvSpPr>
            <a:spLocks noGrp="1"/>
          </p:cNvSpPr>
          <p:nvPr>
            <p:ph idx="1"/>
          </p:nvPr>
        </p:nvSpPr>
        <p:spPr>
          <a:xfrm>
            <a:off x="676656" y="2081048"/>
            <a:ext cx="10753725" cy="4217095"/>
          </a:xfrm>
        </p:spPr>
        <p:txBody>
          <a:bodyPr>
            <a:normAutofit lnSpcReduction="10000"/>
          </a:bodyPr>
          <a:lstStyle/>
          <a:p>
            <a:pPr algn="just">
              <a:lnSpc>
                <a:spcPct val="100000"/>
              </a:lnSpc>
              <a:spcBef>
                <a:spcPts val="0"/>
              </a:spcBef>
            </a:pPr>
            <a:r>
              <a:rPr lang="en-IE" dirty="0"/>
              <a:t>Pope Francis is inviting all Catholics, the baptised and anyone of good faith </a:t>
            </a:r>
            <a:r>
              <a:rPr lang="en-IE" dirty="0" smtClean="0"/>
              <a:t>all across the world to </a:t>
            </a:r>
            <a:r>
              <a:rPr lang="en-IE" dirty="0"/>
              <a:t>take part in a prayerful reflection, listening and sharing, so that we can better hear the voice of God’s Spirit to help direct the Church into the future.  This listening phase will lead to a meeting of Church Leaders for a Synod in Rome in 2023.</a:t>
            </a:r>
          </a:p>
          <a:p>
            <a:pPr>
              <a:lnSpc>
                <a:spcPct val="100000"/>
              </a:lnSpc>
              <a:spcBef>
                <a:spcPts val="0"/>
              </a:spcBef>
            </a:pPr>
            <a:r>
              <a:rPr lang="en-IE" dirty="0"/>
              <a:t> </a:t>
            </a:r>
          </a:p>
          <a:p>
            <a:pPr algn="just">
              <a:lnSpc>
                <a:spcPct val="100000"/>
              </a:lnSpc>
              <a:spcBef>
                <a:spcPts val="0"/>
              </a:spcBef>
            </a:pPr>
            <a:r>
              <a:rPr lang="en-IE" dirty="0"/>
              <a:t>Synod simply means ’journeying together’ and </a:t>
            </a:r>
            <a:r>
              <a:rPr lang="en-IE" dirty="0" smtClean="0"/>
              <a:t>there have been many synods since the time of the early Church.  The </a:t>
            </a:r>
            <a:r>
              <a:rPr lang="en-IE" dirty="0"/>
              <a:t>Universal Synod next year will focus on how we can journey together more, or be more </a:t>
            </a:r>
            <a:r>
              <a:rPr lang="en-IE" dirty="0" err="1"/>
              <a:t>synodal</a:t>
            </a:r>
            <a:r>
              <a:rPr lang="en-IE" dirty="0"/>
              <a:t>, as a Church going forward </a:t>
            </a:r>
            <a:r>
              <a:rPr lang="en-IE" dirty="0" smtClean="0"/>
              <a:t>.  </a:t>
            </a:r>
          </a:p>
          <a:p>
            <a:pPr>
              <a:lnSpc>
                <a:spcPct val="100000"/>
              </a:lnSpc>
              <a:spcBef>
                <a:spcPts val="0"/>
              </a:spcBef>
            </a:pPr>
            <a:endParaRPr lang="en-IE" dirty="0"/>
          </a:p>
          <a:p>
            <a:pPr algn="just">
              <a:lnSpc>
                <a:spcPct val="100000"/>
              </a:lnSpc>
              <a:spcBef>
                <a:spcPts val="0"/>
              </a:spcBef>
            </a:pPr>
            <a:r>
              <a:rPr lang="en-IE" dirty="0" smtClean="0"/>
              <a:t>We are also hoping that this listening will help with a National Synod here in Ireland which is due to take place in the next 4 or 5 years.</a:t>
            </a:r>
            <a:endParaRPr lang="en-IE" dirty="0"/>
          </a:p>
          <a:p>
            <a:pPr>
              <a:lnSpc>
                <a:spcPct val="100000"/>
              </a:lnSpc>
              <a:spcBef>
                <a:spcPts val="0"/>
              </a:spcBef>
            </a:pPr>
            <a:r>
              <a:rPr lang="en-IE" dirty="0"/>
              <a:t> </a:t>
            </a:r>
          </a:p>
          <a:p>
            <a:pPr>
              <a:lnSpc>
                <a:spcPct val="100000"/>
              </a:lnSpc>
              <a:spcBef>
                <a:spcPts val="0"/>
              </a:spcBef>
            </a:pPr>
            <a:endParaRPr lang="en-IE"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8302" y="410020"/>
            <a:ext cx="1342697" cy="13426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935007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t>MOMENT OF INVITATION </a:t>
            </a:r>
            <a:endParaRPr lang="en-IE" dirty="0"/>
          </a:p>
        </p:txBody>
      </p:sp>
      <p:sp>
        <p:nvSpPr>
          <p:cNvPr id="3" name="Content Placeholder 2"/>
          <p:cNvSpPr>
            <a:spLocks noGrp="1"/>
          </p:cNvSpPr>
          <p:nvPr>
            <p:ph idx="1"/>
          </p:nvPr>
        </p:nvSpPr>
        <p:spPr/>
        <p:txBody>
          <a:bodyPr/>
          <a:lstStyle/>
          <a:p>
            <a:r>
              <a:rPr lang="en-IE" sz="3600" dirty="0"/>
              <a:t>Once again you are warmly invited to:</a:t>
            </a:r>
          </a:p>
          <a:p>
            <a:pPr lvl="0">
              <a:buFont typeface="Arial" panose="020B0604020202020204" pitchFamily="34" charset="0"/>
              <a:buChar char="•"/>
            </a:pPr>
            <a:r>
              <a:rPr lang="en-IE" sz="3600" dirty="0"/>
              <a:t>Speak from the heart</a:t>
            </a:r>
          </a:p>
          <a:p>
            <a:pPr lvl="0">
              <a:buFont typeface="Arial" panose="020B0604020202020204" pitchFamily="34" charset="0"/>
              <a:buChar char="•"/>
            </a:pPr>
            <a:r>
              <a:rPr lang="en-IE" sz="3600" dirty="0"/>
              <a:t>To listen deeply to one another</a:t>
            </a:r>
          </a:p>
          <a:p>
            <a:pPr lvl="0">
              <a:buFont typeface="Arial" panose="020B0604020202020204" pitchFamily="34" charset="0"/>
              <a:buChar char="•"/>
            </a:pPr>
            <a:r>
              <a:rPr lang="en-IE" sz="3600" dirty="0"/>
              <a:t>To share your experience</a:t>
            </a:r>
          </a:p>
          <a:p>
            <a:pPr lvl="0">
              <a:buFont typeface="Arial" panose="020B0604020202020204" pitchFamily="34" charset="0"/>
              <a:buChar char="•"/>
            </a:pPr>
            <a:r>
              <a:rPr lang="en-IE" sz="3600" dirty="0"/>
              <a:t>To understand one another</a:t>
            </a:r>
          </a:p>
          <a:p>
            <a:pPr lvl="0">
              <a:buFont typeface="Arial" panose="020B0604020202020204" pitchFamily="34" charset="0"/>
              <a:buChar char="•"/>
            </a:pPr>
            <a:r>
              <a:rPr lang="en-IE" sz="3600" dirty="0"/>
              <a:t>To listen to God’s Spirit</a:t>
            </a:r>
          </a:p>
          <a:p>
            <a:endParaRPr lang="en-IE"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3103" y="581660"/>
            <a:ext cx="1879651" cy="18796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742861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236" y="0"/>
            <a:ext cx="10772775" cy="923827"/>
          </a:xfrm>
        </p:spPr>
        <p:txBody>
          <a:bodyPr/>
          <a:lstStyle/>
          <a:p>
            <a:r>
              <a:rPr lang="en-IE" b="1" dirty="0"/>
              <a:t>MOMENT OF PRAYER </a:t>
            </a:r>
            <a:endParaRPr lang="en-IE" dirty="0"/>
          </a:p>
        </p:txBody>
      </p:sp>
      <p:sp>
        <p:nvSpPr>
          <p:cNvPr id="3" name="Content Placeholder 2"/>
          <p:cNvSpPr>
            <a:spLocks noGrp="1"/>
          </p:cNvSpPr>
          <p:nvPr>
            <p:ph idx="1"/>
          </p:nvPr>
        </p:nvSpPr>
        <p:spPr>
          <a:xfrm>
            <a:off x="518472" y="1074655"/>
            <a:ext cx="11016301" cy="5571241"/>
          </a:xfrm>
        </p:spPr>
        <p:txBody>
          <a:bodyPr>
            <a:normAutofit/>
          </a:bodyPr>
          <a:lstStyle/>
          <a:p>
            <a:pPr lvl="0"/>
            <a:r>
              <a:rPr lang="en-IE" sz="3600" dirty="0"/>
              <a:t>We begin our evening in prayer:</a:t>
            </a:r>
          </a:p>
          <a:p>
            <a:pPr lvl="0"/>
            <a:endParaRPr lang="en-IE" sz="1800" dirty="0" smtClean="0"/>
          </a:p>
          <a:p>
            <a:pPr lvl="0"/>
            <a:r>
              <a:rPr lang="en-IE" sz="3600" dirty="0" smtClean="0"/>
              <a:t>Using </a:t>
            </a:r>
            <a:r>
              <a:rPr lang="en-IE" sz="3600" dirty="0"/>
              <a:t>the ancient ‘</a:t>
            </a:r>
            <a:r>
              <a:rPr lang="en-IE" sz="3600" dirty="0" err="1"/>
              <a:t>Adsumus</a:t>
            </a:r>
            <a:r>
              <a:rPr lang="en-IE" sz="3600" dirty="0"/>
              <a:t> </a:t>
            </a:r>
            <a:r>
              <a:rPr lang="en-IE" sz="3600" dirty="0" err="1"/>
              <a:t>Sancte</a:t>
            </a:r>
            <a:r>
              <a:rPr lang="en-IE" sz="3600" dirty="0"/>
              <a:t> Spiritus’ – a prayer used for centuries at Church gatherings</a:t>
            </a:r>
          </a:p>
          <a:p>
            <a:pPr lvl="0"/>
            <a:r>
              <a:rPr lang="en-IE" sz="3600" dirty="0"/>
              <a:t>A prayer that calls upon the Holy Spirit, inviting the Spirit into our conversations, opening us up to the way the Spirit works</a:t>
            </a:r>
          </a:p>
          <a:p>
            <a:pPr lvl="0"/>
            <a:endParaRPr lang="en-IE" sz="3600" dirty="0" smtClean="0"/>
          </a:p>
          <a:p>
            <a:pPr lvl="0"/>
            <a:r>
              <a:rPr lang="en-IE" sz="3600" dirty="0" smtClean="0"/>
              <a:t>Let </a:t>
            </a:r>
            <a:r>
              <a:rPr lang="en-IE" sz="3600" dirty="0"/>
              <a:t>us stand to pray together slowly and </a:t>
            </a:r>
            <a:r>
              <a:rPr lang="en-IE" sz="3600" dirty="0" smtClean="0"/>
              <a:t>deliberately:</a:t>
            </a:r>
            <a:endParaRPr lang="en-IE" sz="3600" dirty="0"/>
          </a:p>
          <a:p>
            <a:endParaRPr lang="en-IE"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6045" y="1"/>
            <a:ext cx="1765955" cy="16811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095982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236" y="1"/>
            <a:ext cx="10772775" cy="720436"/>
          </a:xfrm>
        </p:spPr>
        <p:txBody>
          <a:bodyPr>
            <a:normAutofit fontScale="90000"/>
          </a:bodyPr>
          <a:lstStyle/>
          <a:p>
            <a:r>
              <a:rPr lang="en-IE" b="1" dirty="0" smtClean="0"/>
              <a:t>Synod Prayer</a:t>
            </a:r>
            <a:endParaRPr lang="en-IE" dirty="0"/>
          </a:p>
        </p:txBody>
      </p:sp>
      <p:sp>
        <p:nvSpPr>
          <p:cNvPr id="3" name="Content Placeholder 2"/>
          <p:cNvSpPr>
            <a:spLocks noGrp="1"/>
          </p:cNvSpPr>
          <p:nvPr>
            <p:ph idx="1"/>
          </p:nvPr>
        </p:nvSpPr>
        <p:spPr>
          <a:xfrm>
            <a:off x="323274" y="831273"/>
            <a:ext cx="11211500" cy="6026727"/>
          </a:xfrm>
        </p:spPr>
        <p:txBody>
          <a:bodyPr>
            <a:normAutofit fontScale="55000" lnSpcReduction="20000"/>
          </a:bodyPr>
          <a:lstStyle/>
          <a:p>
            <a:pPr lvl="0"/>
            <a:r>
              <a:rPr lang="en-US" sz="4500" dirty="0"/>
              <a:t>We stand before you, Holy Spirit, as we gather together in Your name.</a:t>
            </a:r>
          </a:p>
          <a:p>
            <a:pPr lvl="0"/>
            <a:endParaRPr lang="en-US" sz="2900" dirty="0"/>
          </a:p>
          <a:p>
            <a:pPr lvl="0"/>
            <a:r>
              <a:rPr lang="en-US" sz="4500" dirty="0"/>
              <a:t>With You alone to guide us make Yourself at home in our hearts;</a:t>
            </a:r>
          </a:p>
          <a:p>
            <a:pPr lvl="0"/>
            <a:r>
              <a:rPr lang="en-US" sz="4500" dirty="0"/>
              <a:t>Teach us the way we must go  and how we are to pursue it.</a:t>
            </a:r>
          </a:p>
          <a:p>
            <a:pPr lvl="0"/>
            <a:endParaRPr lang="en-US" sz="2900" dirty="0"/>
          </a:p>
          <a:p>
            <a:pPr lvl="0"/>
            <a:r>
              <a:rPr lang="en-US" sz="4500" dirty="0"/>
              <a:t>We are weak and sinful; do not let us promote disorder.</a:t>
            </a:r>
          </a:p>
          <a:p>
            <a:pPr lvl="0"/>
            <a:r>
              <a:rPr lang="en-US" sz="4500" dirty="0"/>
              <a:t>Do not let ignorance lead us down the wrong path nor partiality influence our actions.</a:t>
            </a:r>
          </a:p>
          <a:p>
            <a:pPr lvl="0"/>
            <a:r>
              <a:rPr lang="en-US" sz="4500" dirty="0"/>
              <a:t> </a:t>
            </a:r>
          </a:p>
          <a:p>
            <a:pPr lvl="0"/>
            <a:r>
              <a:rPr lang="en-US" sz="4500" dirty="0"/>
              <a:t>Let us find in You our unity so that we may journey together to eternal life</a:t>
            </a:r>
          </a:p>
          <a:p>
            <a:pPr lvl="0"/>
            <a:r>
              <a:rPr lang="en-US" sz="4500" dirty="0"/>
              <a:t>and not stray from the way of truth and what is right.</a:t>
            </a:r>
          </a:p>
          <a:p>
            <a:pPr lvl="0"/>
            <a:endParaRPr lang="en-US" sz="2900" dirty="0"/>
          </a:p>
          <a:p>
            <a:pPr lvl="0"/>
            <a:r>
              <a:rPr lang="en-US" sz="4500" dirty="0"/>
              <a:t>All this we ask of You, who are at work in every place and  time,</a:t>
            </a:r>
          </a:p>
          <a:p>
            <a:pPr lvl="0"/>
            <a:r>
              <a:rPr lang="en-US" sz="4500" dirty="0"/>
              <a:t>In the communion of the Father and the Son, forever and ever. </a:t>
            </a:r>
          </a:p>
          <a:p>
            <a:pPr lvl="0"/>
            <a:r>
              <a:rPr lang="en-US" sz="4500" dirty="0"/>
              <a:t>Amen</a:t>
            </a:r>
          </a:p>
          <a:p>
            <a:pPr lvl="0"/>
            <a:endParaRPr lang="en-IE" sz="3600" dirty="0"/>
          </a:p>
          <a:p>
            <a:endParaRPr lang="en-IE"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6045" y="1"/>
            <a:ext cx="1765955" cy="16811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791226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986" y="1"/>
            <a:ext cx="10772775" cy="1104900"/>
          </a:xfrm>
        </p:spPr>
        <p:txBody>
          <a:bodyPr>
            <a:noAutofit/>
          </a:bodyPr>
          <a:lstStyle/>
          <a:p>
            <a:r>
              <a:rPr lang="en-US" sz="4400" dirty="0" smtClean="0"/>
              <a:t/>
            </a:r>
            <a:br>
              <a:rPr lang="en-US" sz="4400" dirty="0" smtClean="0"/>
            </a:br>
            <a:r>
              <a:rPr lang="en-US" sz="3600" b="1" dirty="0" smtClean="0"/>
              <a:t>Let </a:t>
            </a:r>
            <a:r>
              <a:rPr lang="en-US" sz="3600" b="1" dirty="0"/>
              <a:t>us now listen to this piece of Scripture from the letter to the Romans </a:t>
            </a:r>
            <a:r>
              <a:rPr lang="en-US" sz="3600" b="1" dirty="0" smtClean="0"/>
              <a:t>(15:13)</a:t>
            </a:r>
            <a:r>
              <a:rPr lang="en-US" sz="3600" b="1" dirty="0"/>
              <a:t/>
            </a:r>
            <a:br>
              <a:rPr lang="en-US" sz="3600" b="1" dirty="0"/>
            </a:br>
            <a:endParaRPr lang="en-IE" sz="3600" b="1" dirty="0"/>
          </a:p>
        </p:txBody>
      </p:sp>
      <p:pic>
        <p:nvPicPr>
          <p:cNvPr id="5" name="Picture 4"/>
          <p:cNvPicPr>
            <a:picLocks noChangeAspect="1"/>
          </p:cNvPicPr>
          <p:nvPr/>
        </p:nvPicPr>
        <p:blipFill>
          <a:blip r:embed="rId3"/>
          <a:stretch>
            <a:fillRect/>
          </a:stretch>
        </p:blipFill>
        <p:spPr>
          <a:xfrm>
            <a:off x="356004" y="2228847"/>
            <a:ext cx="3594033" cy="2400301"/>
          </a:xfrm>
          <a:prstGeom prst="rect">
            <a:avLst/>
          </a:prstGeom>
        </p:spPr>
      </p:pic>
      <p:sp>
        <p:nvSpPr>
          <p:cNvPr id="6" name="Rectangle 5"/>
          <p:cNvSpPr/>
          <p:nvPr/>
        </p:nvSpPr>
        <p:spPr>
          <a:xfrm>
            <a:off x="4328336" y="1681182"/>
            <a:ext cx="7584737" cy="5047536"/>
          </a:xfrm>
          <a:prstGeom prst="rect">
            <a:avLst/>
          </a:prstGeom>
        </p:spPr>
        <p:txBody>
          <a:bodyPr wrap="square">
            <a:spAutoFit/>
          </a:bodyPr>
          <a:lstStyle/>
          <a:p>
            <a:pPr algn="ctr"/>
            <a:r>
              <a:rPr lang="en-US" sz="4600" dirty="0" smtClean="0"/>
              <a:t>“May </a:t>
            </a:r>
            <a:r>
              <a:rPr lang="en-US" sz="4600" dirty="0"/>
              <a:t>the God of </a:t>
            </a:r>
            <a:r>
              <a:rPr lang="en-US" sz="4600" b="1" dirty="0"/>
              <a:t>hope</a:t>
            </a:r>
            <a:r>
              <a:rPr lang="en-US" sz="4600" dirty="0"/>
              <a:t> </a:t>
            </a:r>
            <a:endParaRPr lang="en-US" sz="4600" dirty="0" smtClean="0"/>
          </a:p>
          <a:p>
            <a:pPr algn="ctr"/>
            <a:r>
              <a:rPr lang="en-US" sz="4600" dirty="0" smtClean="0"/>
              <a:t>fill </a:t>
            </a:r>
            <a:r>
              <a:rPr lang="en-US" sz="4600" dirty="0"/>
              <a:t>you with all joy and peace in believing, </a:t>
            </a:r>
            <a:endParaRPr lang="en-US" sz="4600" dirty="0" smtClean="0"/>
          </a:p>
          <a:p>
            <a:pPr algn="ctr"/>
            <a:r>
              <a:rPr lang="en-US" sz="4600" dirty="0" smtClean="0"/>
              <a:t>so </a:t>
            </a:r>
            <a:r>
              <a:rPr lang="en-US" sz="4600" dirty="0"/>
              <a:t>that you may grow rich in </a:t>
            </a:r>
            <a:r>
              <a:rPr lang="en-US" sz="4600" b="1" dirty="0" smtClean="0"/>
              <a:t>hope,</a:t>
            </a:r>
            <a:r>
              <a:rPr lang="en-US" sz="4600" dirty="0" smtClean="0"/>
              <a:t> </a:t>
            </a:r>
          </a:p>
          <a:p>
            <a:pPr algn="ctr"/>
            <a:r>
              <a:rPr lang="en-US" sz="4600" dirty="0" smtClean="0"/>
              <a:t>by </a:t>
            </a:r>
            <a:r>
              <a:rPr lang="en-US" sz="4600" dirty="0"/>
              <a:t>the power of the Holy Spirit”</a:t>
            </a:r>
          </a:p>
        </p:txBody>
      </p:sp>
    </p:spTree>
    <p:extLst>
      <p:ext uri="{BB962C8B-B14F-4D97-AF65-F5344CB8AC3E}">
        <p14:creationId xmlns:p14="http://schemas.microsoft.com/office/powerpoint/2010/main" val="35620213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t>1</a:t>
            </a:r>
            <a:r>
              <a:rPr lang="en-IE" b="1" baseline="30000" dirty="0"/>
              <a:t>st</a:t>
            </a:r>
            <a:r>
              <a:rPr lang="en-IE" b="1" dirty="0"/>
              <a:t> QUESTION FOR THIS EVENING </a:t>
            </a:r>
            <a:endParaRPr lang="en-IE" dirty="0"/>
          </a:p>
        </p:txBody>
      </p:sp>
      <p:sp>
        <p:nvSpPr>
          <p:cNvPr id="3" name="Content Placeholder 2"/>
          <p:cNvSpPr>
            <a:spLocks noGrp="1"/>
          </p:cNvSpPr>
          <p:nvPr>
            <p:ph idx="1"/>
          </p:nvPr>
        </p:nvSpPr>
        <p:spPr/>
        <p:txBody>
          <a:bodyPr>
            <a:normAutofit lnSpcReduction="10000"/>
          </a:bodyPr>
          <a:lstStyle/>
          <a:p>
            <a:pPr lvl="0" algn="ctr"/>
            <a:r>
              <a:rPr lang="en-IE" sz="3600" b="1" dirty="0">
                <a:solidFill>
                  <a:srgbClr val="002060"/>
                </a:solidFill>
              </a:rPr>
              <a:t>When you think about </a:t>
            </a:r>
            <a:r>
              <a:rPr lang="en-IE" sz="3600" b="1" dirty="0" smtClean="0">
                <a:solidFill>
                  <a:srgbClr val="002060"/>
                </a:solidFill>
              </a:rPr>
              <a:t>your experience of Church, </a:t>
            </a:r>
            <a:r>
              <a:rPr lang="en-IE" sz="3600" b="1" dirty="0">
                <a:solidFill>
                  <a:srgbClr val="002060"/>
                </a:solidFill>
              </a:rPr>
              <a:t>what brings hope?</a:t>
            </a:r>
          </a:p>
          <a:p>
            <a:pPr lvl="0" algn="ctr"/>
            <a:endParaRPr lang="en-IE" sz="3600" b="1" dirty="0">
              <a:solidFill>
                <a:srgbClr val="002060"/>
              </a:solidFill>
            </a:endParaRPr>
          </a:p>
          <a:p>
            <a:pPr lvl="0" algn="ctr"/>
            <a:endParaRPr lang="en-IE" sz="2800" dirty="0"/>
          </a:p>
          <a:p>
            <a:pPr lvl="0" algn="ctr"/>
            <a:r>
              <a:rPr lang="en-IE" sz="2800" dirty="0"/>
              <a:t>You are invited to reflect quietly about this before you respond</a:t>
            </a:r>
          </a:p>
          <a:p>
            <a:pPr lvl="0" algn="ctr"/>
            <a:endParaRPr lang="en-IE" sz="2800" dirty="0"/>
          </a:p>
          <a:p>
            <a:pPr lvl="0" algn="ctr"/>
            <a:r>
              <a:rPr lang="en-IE" sz="2800" dirty="0"/>
              <a:t>Music will play as we sit quietly </a:t>
            </a:r>
          </a:p>
          <a:p>
            <a:endParaRPr lang="en-IE"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30652" y="4589476"/>
            <a:ext cx="1879651" cy="18796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54969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4" y="0"/>
            <a:ext cx="10772775" cy="1076325"/>
          </a:xfrm>
        </p:spPr>
        <p:txBody>
          <a:bodyPr/>
          <a:lstStyle/>
          <a:p>
            <a:r>
              <a:rPr lang="en-IE" b="1" dirty="0"/>
              <a:t>IN SMALL GROUPS </a:t>
            </a:r>
            <a:endParaRPr lang="en-IE" dirty="0"/>
          </a:p>
        </p:txBody>
      </p:sp>
      <p:sp>
        <p:nvSpPr>
          <p:cNvPr id="3" name="Content Placeholder 2"/>
          <p:cNvSpPr>
            <a:spLocks noGrp="1"/>
          </p:cNvSpPr>
          <p:nvPr>
            <p:ph idx="1"/>
          </p:nvPr>
        </p:nvSpPr>
        <p:spPr>
          <a:xfrm>
            <a:off x="238126" y="1189359"/>
            <a:ext cx="11763374" cy="5420991"/>
          </a:xfrm>
        </p:spPr>
        <p:txBody>
          <a:bodyPr>
            <a:normAutofit lnSpcReduction="10000"/>
          </a:bodyPr>
          <a:lstStyle/>
          <a:p>
            <a:pPr lvl="0"/>
            <a:r>
              <a:rPr lang="en-IE" sz="2800" dirty="0"/>
              <a:t>Your small group leader will invite you to  share </a:t>
            </a:r>
            <a:r>
              <a:rPr lang="en-IE" sz="2800" dirty="0" smtClean="0"/>
              <a:t>on the question:</a:t>
            </a:r>
          </a:p>
          <a:p>
            <a:pPr lvl="0"/>
            <a:endParaRPr lang="en-IE" sz="1800" dirty="0" smtClean="0"/>
          </a:p>
          <a:p>
            <a:pPr lvl="0" algn="ctr"/>
            <a:r>
              <a:rPr lang="en-US" sz="5200" dirty="0">
                <a:solidFill>
                  <a:srgbClr val="002060"/>
                </a:solidFill>
                <a:latin typeface="Arial" panose="020B0604020202020204" pitchFamily="34" charset="0"/>
                <a:cs typeface="Arial" panose="020B0604020202020204" pitchFamily="34" charset="0"/>
              </a:rPr>
              <a:t>When you think </a:t>
            </a:r>
            <a:r>
              <a:rPr lang="en-US" sz="5200" dirty="0" smtClean="0">
                <a:solidFill>
                  <a:srgbClr val="002060"/>
                </a:solidFill>
                <a:latin typeface="Arial" panose="020B0604020202020204" pitchFamily="34" charset="0"/>
                <a:cs typeface="Arial" panose="020B0604020202020204" pitchFamily="34" charset="0"/>
              </a:rPr>
              <a:t>about your experience of Church, </a:t>
            </a:r>
            <a:r>
              <a:rPr lang="en-US" sz="5200" dirty="0">
                <a:solidFill>
                  <a:srgbClr val="002060"/>
                </a:solidFill>
                <a:latin typeface="Arial" panose="020B0604020202020204" pitchFamily="34" charset="0"/>
                <a:cs typeface="Arial" panose="020B0604020202020204" pitchFamily="34" charset="0"/>
              </a:rPr>
              <a:t>what brings hope?</a:t>
            </a:r>
          </a:p>
          <a:p>
            <a:pPr lvl="0"/>
            <a:endParaRPr lang="en-IE" sz="2800" dirty="0"/>
          </a:p>
          <a:p>
            <a:pPr lvl="0"/>
            <a:r>
              <a:rPr lang="en-IE" sz="2800" dirty="0"/>
              <a:t>Allow each person time to share </a:t>
            </a:r>
          </a:p>
          <a:p>
            <a:pPr lvl="0"/>
            <a:r>
              <a:rPr lang="en-IE" sz="2800" dirty="0"/>
              <a:t>Listen to understand each other</a:t>
            </a:r>
          </a:p>
          <a:p>
            <a:pPr lvl="0"/>
            <a:r>
              <a:rPr lang="en-IE" sz="2800" dirty="0"/>
              <a:t>When everyone has shared take time to write </a:t>
            </a:r>
            <a:r>
              <a:rPr lang="en-IE" sz="2800" dirty="0" smtClean="0"/>
              <a:t>down, on a Post-It note, what you shared </a:t>
            </a:r>
          </a:p>
          <a:p>
            <a:pPr lvl="0"/>
            <a:r>
              <a:rPr lang="en-IE" sz="2800" dirty="0" smtClean="0"/>
              <a:t>Groups </a:t>
            </a:r>
            <a:r>
              <a:rPr lang="en-IE" sz="2800" dirty="0"/>
              <a:t>invited to </a:t>
            </a:r>
            <a:r>
              <a:rPr lang="en-IE" sz="2800" dirty="0" smtClean="0"/>
              <a:t>display the Post-It notes around </a:t>
            </a:r>
            <a:r>
              <a:rPr lang="en-IE" sz="2800" dirty="0"/>
              <a:t>the walls of the meeting space</a:t>
            </a:r>
          </a:p>
          <a:p>
            <a:endParaRPr lang="en-IE"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2725" y="95250"/>
            <a:ext cx="1628775" cy="16287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351569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t>TEA BREAK </a:t>
            </a:r>
            <a:endParaRPr lang="en-IE" dirty="0"/>
          </a:p>
        </p:txBody>
      </p:sp>
      <p:graphicFrame>
        <p:nvGraphicFramePr>
          <p:cNvPr id="6" name="Content Placeholder 2">
            <a:extLst>
              <a:ext uri="{FF2B5EF4-FFF2-40B4-BE49-F238E27FC236}">
                <a16:creationId xmlns:a16="http://schemas.microsoft.com/office/drawing/2014/main" xmlns="" id="{DA794562-A900-42E5-871C-6FA4ED7F0D5A}"/>
              </a:ext>
            </a:extLst>
          </p:cNvPr>
          <p:cNvGraphicFramePr>
            <a:graphicFrameLocks noGrp="1"/>
          </p:cNvGraphicFramePr>
          <p:nvPr>
            <p:ph idx="1"/>
          </p:nvPr>
        </p:nvGraphicFramePr>
        <p:xfrm>
          <a:off x="676656" y="2011680"/>
          <a:ext cx="10753725" cy="4346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34544" y="266936"/>
            <a:ext cx="1546411" cy="15464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731667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612" y="22602"/>
            <a:ext cx="10772775" cy="1297152"/>
          </a:xfrm>
        </p:spPr>
        <p:txBody>
          <a:bodyPr>
            <a:normAutofit fontScale="90000"/>
          </a:bodyPr>
          <a:lstStyle/>
          <a:p>
            <a:r>
              <a:rPr lang="en-IE" b="1" dirty="0"/>
              <a:t>BACK TO SMALL GROUPS – </a:t>
            </a:r>
            <a:br>
              <a:rPr lang="en-IE" b="1" dirty="0"/>
            </a:br>
            <a:r>
              <a:rPr lang="en-IE" sz="4400" b="1" dirty="0"/>
              <a:t>A SCRIPTURE REFLECTION </a:t>
            </a:r>
            <a:endParaRPr lang="en-IE" sz="4400" dirty="0"/>
          </a:p>
        </p:txBody>
      </p:sp>
      <p:sp>
        <p:nvSpPr>
          <p:cNvPr id="3" name="Content Placeholder 2"/>
          <p:cNvSpPr>
            <a:spLocks noGrp="1"/>
          </p:cNvSpPr>
          <p:nvPr>
            <p:ph idx="1"/>
          </p:nvPr>
        </p:nvSpPr>
        <p:spPr>
          <a:xfrm>
            <a:off x="490599" y="1319754"/>
            <a:ext cx="10920930" cy="5459084"/>
          </a:xfrm>
        </p:spPr>
        <p:txBody>
          <a:bodyPr>
            <a:normAutofit/>
          </a:bodyPr>
          <a:lstStyle/>
          <a:p>
            <a:pPr lvl="0"/>
            <a:r>
              <a:rPr lang="en-IE" sz="3200" dirty="0"/>
              <a:t>From the Gospel of John:</a:t>
            </a:r>
          </a:p>
          <a:p>
            <a:pPr lvl="0"/>
            <a:r>
              <a:rPr lang="en-IE" sz="3200" dirty="0"/>
              <a:t>“Now when evening came, his disciples went down to the lake, got into a boat, and started to cross the lake to Capernaum.  </a:t>
            </a:r>
          </a:p>
          <a:p>
            <a:pPr lvl="0"/>
            <a:r>
              <a:rPr lang="en-IE" sz="3200" dirty="0"/>
              <a:t>It had already become dark, and Jesus had not yet come to them. By now a strong wind was blowing and the sea was getting rough.</a:t>
            </a:r>
          </a:p>
          <a:p>
            <a:pPr lvl="0"/>
            <a:r>
              <a:rPr lang="en-IE" sz="3200" dirty="0"/>
              <a:t>Then, when they had rowed about three or four miles, they caught sight of Jesus walking on the lake, approaching the boat, and they were frightened. </a:t>
            </a:r>
          </a:p>
          <a:p>
            <a:pPr lvl="0"/>
            <a:r>
              <a:rPr lang="en-IE" sz="3200" dirty="0"/>
              <a:t>But he said to them, “It is I. Do not be afraid.” </a:t>
            </a:r>
            <a:r>
              <a:rPr lang="en-IE" dirty="0"/>
              <a:t>                                                   </a:t>
            </a:r>
          </a:p>
          <a:p>
            <a:pPr lvl="0"/>
            <a:r>
              <a:rPr lang="en-IE" sz="1800" dirty="0"/>
              <a:t>John 6:16-20</a:t>
            </a:r>
          </a:p>
          <a:p>
            <a:pPr lvl="0"/>
            <a:endParaRPr lang="en-IE" dirty="0"/>
          </a:p>
          <a:p>
            <a:pPr lvl="0"/>
            <a:endParaRPr lang="en-IE"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29063" y="79162"/>
            <a:ext cx="1605330" cy="16053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943546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656" y="84754"/>
            <a:ext cx="10772775" cy="1140731"/>
          </a:xfrm>
        </p:spPr>
        <p:txBody>
          <a:bodyPr/>
          <a:lstStyle/>
          <a:p>
            <a:r>
              <a:rPr lang="en-IE" b="1" dirty="0"/>
              <a:t>2</a:t>
            </a:r>
            <a:r>
              <a:rPr lang="en-IE" b="1" baseline="30000" dirty="0"/>
              <a:t>nd</a:t>
            </a:r>
            <a:r>
              <a:rPr lang="en-IE" b="1" dirty="0"/>
              <a:t> QUESTION FOR THIS EVENING </a:t>
            </a:r>
            <a:endParaRPr lang="en-IE" dirty="0"/>
          </a:p>
        </p:txBody>
      </p:sp>
      <p:sp>
        <p:nvSpPr>
          <p:cNvPr id="3" name="Content Placeholder 2"/>
          <p:cNvSpPr>
            <a:spLocks noGrp="1"/>
          </p:cNvSpPr>
          <p:nvPr>
            <p:ph idx="1"/>
          </p:nvPr>
        </p:nvSpPr>
        <p:spPr>
          <a:xfrm>
            <a:off x="377072" y="1436645"/>
            <a:ext cx="11576116" cy="4363791"/>
          </a:xfrm>
        </p:spPr>
        <p:txBody>
          <a:bodyPr/>
          <a:lstStyle/>
          <a:p>
            <a:pPr lvl="0" algn="ctr"/>
            <a:r>
              <a:rPr lang="en-IE" sz="4000" b="1" dirty="0">
                <a:solidFill>
                  <a:srgbClr val="002060"/>
                </a:solidFill>
              </a:rPr>
              <a:t>When you think about </a:t>
            </a:r>
            <a:r>
              <a:rPr lang="en-IE" sz="4000" b="1" dirty="0" smtClean="0">
                <a:solidFill>
                  <a:srgbClr val="002060"/>
                </a:solidFill>
              </a:rPr>
              <a:t>your experience of Church what makes you anxious or fearful?</a:t>
            </a:r>
          </a:p>
          <a:p>
            <a:pPr lvl="0" algn="ctr"/>
            <a:endParaRPr lang="en-IE" sz="3200" b="1" dirty="0">
              <a:solidFill>
                <a:srgbClr val="002060"/>
              </a:solidFill>
            </a:endParaRPr>
          </a:p>
          <a:p>
            <a:pPr lvl="0"/>
            <a:r>
              <a:rPr lang="en-IE" sz="3600" dirty="0"/>
              <a:t>You are invited to reflect quietly about this before you respond</a:t>
            </a:r>
          </a:p>
          <a:p>
            <a:pPr lvl="0"/>
            <a:r>
              <a:rPr lang="en-IE" sz="3600" dirty="0"/>
              <a:t>Music will play as we sit quietly</a:t>
            </a:r>
          </a:p>
          <a:p>
            <a:endParaRPr lang="en-IE"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5707" y="4893595"/>
            <a:ext cx="1879651" cy="18796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849753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0"/>
            <a:ext cx="10772775" cy="829559"/>
          </a:xfrm>
        </p:spPr>
        <p:txBody>
          <a:bodyPr/>
          <a:lstStyle/>
          <a:p>
            <a:r>
              <a:rPr lang="en-IE" b="1" dirty="0"/>
              <a:t>IN SMALL GROUPS </a:t>
            </a:r>
            <a:endParaRPr lang="en-IE" dirty="0"/>
          </a:p>
        </p:txBody>
      </p:sp>
      <p:sp>
        <p:nvSpPr>
          <p:cNvPr id="3" name="Content Placeholder 2"/>
          <p:cNvSpPr>
            <a:spLocks noGrp="1"/>
          </p:cNvSpPr>
          <p:nvPr>
            <p:ph idx="1"/>
          </p:nvPr>
        </p:nvSpPr>
        <p:spPr>
          <a:xfrm>
            <a:off x="506973" y="739062"/>
            <a:ext cx="11568763" cy="6012720"/>
          </a:xfrm>
        </p:spPr>
        <p:txBody>
          <a:bodyPr>
            <a:normAutofit/>
          </a:bodyPr>
          <a:lstStyle/>
          <a:p>
            <a:pPr lvl="0"/>
            <a:endParaRPr lang="en-IE" dirty="0"/>
          </a:p>
          <a:p>
            <a:pPr lvl="0"/>
            <a:r>
              <a:rPr lang="en-IE" dirty="0"/>
              <a:t>Your small group leader will invite you to  share on the question:</a:t>
            </a:r>
          </a:p>
          <a:p>
            <a:pPr lvl="0"/>
            <a:endParaRPr lang="en-IE" sz="1600" dirty="0"/>
          </a:p>
          <a:p>
            <a:pPr lvl="0" algn="ctr"/>
            <a:r>
              <a:rPr lang="en-US" sz="4800" dirty="0">
                <a:solidFill>
                  <a:srgbClr val="002060"/>
                </a:solidFill>
                <a:latin typeface="Arial" panose="020B0604020202020204" pitchFamily="34" charset="0"/>
                <a:cs typeface="Arial" panose="020B0604020202020204" pitchFamily="34" charset="0"/>
              </a:rPr>
              <a:t>When you think about your experience of Church, what </a:t>
            </a:r>
            <a:r>
              <a:rPr lang="en-US" sz="4800" dirty="0" smtClean="0">
                <a:solidFill>
                  <a:srgbClr val="002060"/>
                </a:solidFill>
                <a:latin typeface="Arial" panose="020B0604020202020204" pitchFamily="34" charset="0"/>
                <a:cs typeface="Arial" panose="020B0604020202020204" pitchFamily="34" charset="0"/>
              </a:rPr>
              <a:t>makes you anxious or fearful?</a:t>
            </a:r>
            <a:endParaRPr lang="en-US" sz="4800" dirty="0">
              <a:solidFill>
                <a:srgbClr val="002060"/>
              </a:solidFill>
              <a:latin typeface="Arial" panose="020B0604020202020204" pitchFamily="34" charset="0"/>
              <a:cs typeface="Arial" panose="020B0604020202020204" pitchFamily="34" charset="0"/>
            </a:endParaRPr>
          </a:p>
          <a:p>
            <a:pPr lvl="0"/>
            <a:endParaRPr lang="en-IE" dirty="0"/>
          </a:p>
          <a:p>
            <a:pPr lvl="0"/>
            <a:r>
              <a:rPr lang="en-IE" dirty="0"/>
              <a:t>Allow each person time to share </a:t>
            </a:r>
          </a:p>
          <a:p>
            <a:pPr lvl="0"/>
            <a:r>
              <a:rPr lang="en-IE" dirty="0"/>
              <a:t>Listen to understand each other</a:t>
            </a:r>
          </a:p>
          <a:p>
            <a:pPr lvl="0"/>
            <a:r>
              <a:rPr lang="en-IE" dirty="0"/>
              <a:t>When everyone has shared take time to write </a:t>
            </a:r>
            <a:r>
              <a:rPr lang="en-IE" dirty="0" smtClean="0"/>
              <a:t>down, </a:t>
            </a:r>
            <a:r>
              <a:rPr lang="en-IE" dirty="0"/>
              <a:t>on a Post-It note, what you shared </a:t>
            </a:r>
          </a:p>
          <a:p>
            <a:pPr lvl="0"/>
            <a:r>
              <a:rPr lang="en-IE" dirty="0"/>
              <a:t>Groups invited to display the Post-It notes around the walls of the meeting space</a:t>
            </a:r>
          </a:p>
          <a:p>
            <a:endParaRPr lang="en-IE"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10107" y="0"/>
            <a:ext cx="2508610" cy="18796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974339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019" y="898633"/>
            <a:ext cx="5343567" cy="5975019"/>
          </a:xfrm>
          <a:prstGeom prst="rect">
            <a:avLst/>
          </a:prstGeom>
          <a:ln>
            <a:noFill/>
          </a:ln>
          <a:effectLst/>
        </p:spPr>
      </p:pic>
      <p:sp>
        <p:nvSpPr>
          <p:cNvPr id="2" name="Title 1"/>
          <p:cNvSpPr>
            <a:spLocks noGrp="1"/>
          </p:cNvSpPr>
          <p:nvPr>
            <p:ph type="title"/>
          </p:nvPr>
        </p:nvSpPr>
        <p:spPr/>
        <p:txBody>
          <a:bodyPr/>
          <a:lstStyle/>
          <a:p>
            <a:r>
              <a:rPr lang="en-IE" b="1" dirty="0" smtClean="0"/>
              <a:t>The Logo</a:t>
            </a:r>
            <a:endParaRPr lang="en-IE" b="1" dirty="0"/>
          </a:p>
        </p:txBody>
      </p:sp>
      <p:sp>
        <p:nvSpPr>
          <p:cNvPr id="3" name="Content Placeholder 2"/>
          <p:cNvSpPr>
            <a:spLocks noGrp="1"/>
          </p:cNvSpPr>
          <p:nvPr>
            <p:ph idx="1"/>
          </p:nvPr>
        </p:nvSpPr>
        <p:spPr>
          <a:xfrm>
            <a:off x="6353503" y="961698"/>
            <a:ext cx="5076878" cy="5336446"/>
          </a:xfrm>
        </p:spPr>
        <p:txBody>
          <a:bodyPr>
            <a:normAutofit fontScale="92500" lnSpcReduction="10000"/>
          </a:bodyPr>
          <a:lstStyle/>
          <a:p>
            <a:pPr algn="just">
              <a:lnSpc>
                <a:spcPct val="100000"/>
              </a:lnSpc>
              <a:spcBef>
                <a:spcPts val="0"/>
              </a:spcBef>
            </a:pPr>
            <a:r>
              <a:rPr lang="en-IE" dirty="0" smtClean="0"/>
              <a:t>The Logo for this phase of the </a:t>
            </a:r>
            <a:r>
              <a:rPr lang="en-IE" dirty="0" err="1" smtClean="0"/>
              <a:t>synodal</a:t>
            </a:r>
            <a:r>
              <a:rPr lang="en-IE" dirty="0" smtClean="0"/>
              <a:t> journey (or pathway) in the Dublin diocese reflects Pope Francis’ words that ‘we are all the same boat’:</a:t>
            </a:r>
          </a:p>
          <a:p>
            <a:pPr algn="just">
              <a:lnSpc>
                <a:spcPct val="100000"/>
              </a:lnSpc>
              <a:spcBef>
                <a:spcPts val="0"/>
              </a:spcBef>
            </a:pPr>
            <a:endParaRPr lang="en-IE" dirty="0"/>
          </a:p>
          <a:p>
            <a:pPr lvl="1" algn="just">
              <a:lnSpc>
                <a:spcPct val="100000"/>
              </a:lnSpc>
              <a:spcBef>
                <a:spcPts val="0"/>
              </a:spcBef>
              <a:buFont typeface="Wingdings" panose="05000000000000000000" pitchFamily="2" charset="2"/>
              <a:buChar char="§"/>
            </a:pPr>
            <a:r>
              <a:rPr lang="en-IE" dirty="0"/>
              <a:t>The lighthouse represents the guiding light of the Holy Spirit who guides us on our way </a:t>
            </a:r>
            <a:endParaRPr lang="en-IE" dirty="0" smtClean="0"/>
          </a:p>
          <a:p>
            <a:pPr lvl="1" algn="just">
              <a:lnSpc>
                <a:spcPct val="100000"/>
              </a:lnSpc>
              <a:spcBef>
                <a:spcPts val="0"/>
              </a:spcBef>
              <a:buFont typeface="Wingdings" panose="05000000000000000000" pitchFamily="2" charset="2"/>
              <a:buChar char="§"/>
            </a:pPr>
            <a:r>
              <a:rPr lang="en-IE" dirty="0" smtClean="0"/>
              <a:t>The </a:t>
            </a:r>
            <a:r>
              <a:rPr lang="en-IE" dirty="0"/>
              <a:t>boat represents the Church, the People of </a:t>
            </a:r>
            <a:r>
              <a:rPr lang="en-IE" dirty="0" smtClean="0"/>
              <a:t>God, </a:t>
            </a:r>
            <a:r>
              <a:rPr lang="en-IE" dirty="0"/>
              <a:t>journeying together </a:t>
            </a:r>
            <a:endParaRPr lang="en-IE" dirty="0" smtClean="0"/>
          </a:p>
          <a:p>
            <a:pPr lvl="1" algn="just">
              <a:lnSpc>
                <a:spcPct val="100000"/>
              </a:lnSpc>
              <a:spcBef>
                <a:spcPts val="0"/>
              </a:spcBef>
              <a:buFont typeface="Wingdings" panose="05000000000000000000" pitchFamily="2" charset="2"/>
              <a:buChar char="§"/>
            </a:pPr>
            <a:r>
              <a:rPr lang="en-IE" dirty="0" smtClean="0"/>
              <a:t>The </a:t>
            </a:r>
            <a:r>
              <a:rPr lang="en-IE" dirty="0"/>
              <a:t>water represents the waters of baptism and the equality of all the </a:t>
            </a:r>
            <a:r>
              <a:rPr lang="en-IE" dirty="0" smtClean="0"/>
              <a:t>baptised</a:t>
            </a:r>
          </a:p>
          <a:p>
            <a:pPr lvl="1" algn="just">
              <a:lnSpc>
                <a:spcPct val="100000"/>
              </a:lnSpc>
              <a:spcBef>
                <a:spcPts val="0"/>
              </a:spcBef>
              <a:buFont typeface="Wingdings" panose="05000000000000000000" pitchFamily="2" charset="2"/>
              <a:buChar char="§"/>
            </a:pPr>
            <a:endParaRPr lang="en-IE" dirty="0"/>
          </a:p>
          <a:p>
            <a:pPr marL="4572" lvl="1" indent="0" algn="ctr">
              <a:lnSpc>
                <a:spcPct val="100000"/>
              </a:lnSpc>
              <a:spcBef>
                <a:spcPts val="0"/>
              </a:spcBef>
              <a:buNone/>
            </a:pPr>
            <a:r>
              <a:rPr lang="en-IE" dirty="0" smtClean="0"/>
              <a:t>More information and resources are available on the diocesan website</a:t>
            </a:r>
          </a:p>
          <a:p>
            <a:pPr marL="4572" lvl="1" indent="0" algn="ctr">
              <a:lnSpc>
                <a:spcPct val="100000"/>
              </a:lnSpc>
              <a:spcBef>
                <a:spcPts val="0"/>
              </a:spcBef>
              <a:buNone/>
            </a:pPr>
            <a:r>
              <a:rPr lang="en-IE" b="1" dirty="0" smtClean="0">
                <a:solidFill>
                  <a:srgbClr val="002060"/>
                </a:solidFill>
              </a:rPr>
              <a:t>www.dublindiocese.ie/synod</a:t>
            </a:r>
            <a:endParaRPr lang="en-IE" b="1" dirty="0">
              <a:solidFill>
                <a:srgbClr val="002060"/>
              </a:solidFill>
            </a:endParaRPr>
          </a:p>
        </p:txBody>
      </p:sp>
    </p:spTree>
    <p:extLst>
      <p:ext uri="{BB962C8B-B14F-4D97-AF65-F5344CB8AC3E}">
        <p14:creationId xmlns:p14="http://schemas.microsoft.com/office/powerpoint/2010/main" val="34729605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237" y="0"/>
            <a:ext cx="10772775" cy="1008668"/>
          </a:xfrm>
        </p:spPr>
        <p:txBody>
          <a:bodyPr/>
          <a:lstStyle/>
          <a:p>
            <a:r>
              <a:rPr lang="en-IE" b="1" dirty="0"/>
              <a:t>MOMENT OF THANKS </a:t>
            </a:r>
            <a:endParaRPr lang="en-IE" dirty="0"/>
          </a:p>
        </p:txBody>
      </p:sp>
      <p:sp>
        <p:nvSpPr>
          <p:cNvPr id="3" name="Content Placeholder 2"/>
          <p:cNvSpPr>
            <a:spLocks noGrp="1"/>
          </p:cNvSpPr>
          <p:nvPr>
            <p:ph idx="1"/>
          </p:nvPr>
        </p:nvSpPr>
        <p:spPr>
          <a:xfrm>
            <a:off x="386499" y="1008668"/>
            <a:ext cx="10558021" cy="5184742"/>
          </a:xfrm>
        </p:spPr>
        <p:txBody>
          <a:bodyPr>
            <a:normAutofit lnSpcReduction="10000"/>
          </a:bodyPr>
          <a:lstStyle/>
          <a:p>
            <a:pPr lvl="0"/>
            <a:r>
              <a:rPr lang="en-IE" sz="3600" dirty="0"/>
              <a:t>As we end this second listening experience I invite you to listen carefully to these words</a:t>
            </a:r>
          </a:p>
          <a:p>
            <a:r>
              <a:rPr lang="en-IE" sz="3600" dirty="0"/>
              <a:t>(Quote from Gaudium et Spes 1) </a:t>
            </a:r>
          </a:p>
          <a:p>
            <a:endParaRPr lang="en-IE" sz="3600" dirty="0"/>
          </a:p>
          <a:p>
            <a:pPr algn="ctr"/>
            <a:r>
              <a:rPr lang="en-IE" sz="3600" dirty="0">
                <a:solidFill>
                  <a:srgbClr val="0070C0"/>
                </a:solidFill>
              </a:rPr>
              <a:t>The joys and the hopes, the griefs and the anxieties of the people of our time,</a:t>
            </a:r>
          </a:p>
          <a:p>
            <a:pPr algn="ctr"/>
            <a:r>
              <a:rPr lang="en-IE" sz="3600" dirty="0">
                <a:solidFill>
                  <a:srgbClr val="0070C0"/>
                </a:solidFill>
              </a:rPr>
              <a:t>especially those who are poor or in any way afflicted,</a:t>
            </a:r>
          </a:p>
          <a:p>
            <a:pPr algn="ctr"/>
            <a:r>
              <a:rPr lang="en-IE" sz="3600" dirty="0">
                <a:solidFill>
                  <a:srgbClr val="0070C0"/>
                </a:solidFill>
              </a:rPr>
              <a:t>these are the joys and hopes, </a:t>
            </a:r>
          </a:p>
          <a:p>
            <a:pPr algn="ctr"/>
            <a:r>
              <a:rPr lang="en-IE" sz="3600" dirty="0">
                <a:solidFill>
                  <a:srgbClr val="0070C0"/>
                </a:solidFill>
              </a:rPr>
              <a:t>the griefs and anxieties of the followers of Christ</a:t>
            </a:r>
            <a:r>
              <a:rPr lang="en-IE" sz="3600" dirty="0"/>
              <a:t>.</a:t>
            </a:r>
          </a:p>
          <a:p>
            <a:endParaRPr lang="en-IE"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2349" y="4909506"/>
            <a:ext cx="1879651" cy="18796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46745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0"/>
            <a:ext cx="10772775" cy="1168924"/>
          </a:xfrm>
        </p:spPr>
        <p:txBody>
          <a:bodyPr/>
          <a:lstStyle/>
          <a:p>
            <a:r>
              <a:rPr lang="en-IE" dirty="0"/>
              <a:t>Thank you </a:t>
            </a:r>
          </a:p>
        </p:txBody>
      </p:sp>
      <p:sp>
        <p:nvSpPr>
          <p:cNvPr id="3" name="Content Placeholder 2"/>
          <p:cNvSpPr>
            <a:spLocks noGrp="1"/>
          </p:cNvSpPr>
          <p:nvPr>
            <p:ph idx="1"/>
          </p:nvPr>
        </p:nvSpPr>
        <p:spPr>
          <a:xfrm>
            <a:off x="572962" y="1398936"/>
            <a:ext cx="10753725" cy="5001863"/>
          </a:xfrm>
        </p:spPr>
        <p:txBody>
          <a:bodyPr>
            <a:normAutofit/>
          </a:bodyPr>
          <a:lstStyle/>
          <a:p>
            <a:pPr lvl="0"/>
            <a:r>
              <a:rPr lang="en-IE" sz="3900" dirty="0"/>
              <a:t>For taking part</a:t>
            </a:r>
          </a:p>
          <a:p>
            <a:pPr lvl="0"/>
            <a:r>
              <a:rPr lang="en-IE" sz="3900" dirty="0"/>
              <a:t>For listening well</a:t>
            </a:r>
          </a:p>
          <a:p>
            <a:pPr lvl="0"/>
            <a:r>
              <a:rPr lang="en-IE" sz="3900" dirty="0"/>
              <a:t>For sharing openly</a:t>
            </a:r>
          </a:p>
          <a:p>
            <a:pPr lvl="0"/>
            <a:r>
              <a:rPr lang="en-IE" sz="3900" dirty="0"/>
              <a:t>For taking the risk of opening your heart</a:t>
            </a:r>
          </a:p>
          <a:p>
            <a:pPr lvl="0"/>
            <a:endParaRPr lang="en-IE" sz="3900" dirty="0"/>
          </a:p>
          <a:p>
            <a:pPr lvl="0"/>
            <a:endParaRPr lang="en-IE" sz="3900" dirty="0"/>
          </a:p>
          <a:p>
            <a:pPr lvl="0"/>
            <a:r>
              <a:rPr lang="en-IE" sz="3900" dirty="0"/>
              <a:t>Let’s pray the </a:t>
            </a:r>
            <a:r>
              <a:rPr lang="en-IE" sz="3900" dirty="0" smtClean="0"/>
              <a:t>“Our Father” the prayer that unites us</a:t>
            </a:r>
            <a:endParaRPr lang="en-IE" sz="3900" dirty="0"/>
          </a:p>
          <a:p>
            <a:endParaRPr lang="en-IE"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2185" y="0"/>
            <a:ext cx="3079815" cy="30798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659053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583" y="690880"/>
            <a:ext cx="10753725" cy="5857702"/>
          </a:xfrm>
        </p:spPr>
        <p:txBody>
          <a:bodyPr>
            <a:normAutofit fontScale="92500" lnSpcReduction="20000"/>
          </a:bodyPr>
          <a:lstStyle/>
          <a:p>
            <a:r>
              <a:rPr lang="en-US" sz="3500" dirty="0"/>
              <a:t>Our Father who art in heaven, </a:t>
            </a:r>
            <a:endParaRPr lang="en-US" sz="3500" dirty="0" smtClean="0"/>
          </a:p>
          <a:p>
            <a:r>
              <a:rPr lang="en-US" sz="3500" dirty="0" smtClean="0"/>
              <a:t>hallowed </a:t>
            </a:r>
            <a:r>
              <a:rPr lang="en-US" sz="3500" dirty="0"/>
              <a:t>be thy name.</a:t>
            </a:r>
          </a:p>
          <a:p>
            <a:r>
              <a:rPr lang="en-US" sz="3500" dirty="0"/>
              <a:t>Thy Kingdom come, </a:t>
            </a:r>
            <a:endParaRPr lang="en-US" sz="3500" dirty="0" smtClean="0"/>
          </a:p>
          <a:p>
            <a:r>
              <a:rPr lang="en-US" sz="3500" dirty="0" smtClean="0"/>
              <a:t>thy </a:t>
            </a:r>
            <a:r>
              <a:rPr lang="en-US" sz="3500" dirty="0"/>
              <a:t>will done on earth as it is in heaven.</a:t>
            </a:r>
          </a:p>
          <a:p>
            <a:r>
              <a:rPr lang="en-US" sz="3500" dirty="0"/>
              <a:t>Give us this day our daily </a:t>
            </a:r>
            <a:r>
              <a:rPr lang="en-US" sz="3500" dirty="0" smtClean="0"/>
              <a:t>bread</a:t>
            </a:r>
          </a:p>
          <a:p>
            <a:r>
              <a:rPr lang="en-US" sz="3500" dirty="0" smtClean="0"/>
              <a:t> </a:t>
            </a:r>
            <a:r>
              <a:rPr lang="en-US" sz="3500" dirty="0"/>
              <a:t>and forgive us our trespasses</a:t>
            </a:r>
          </a:p>
          <a:p>
            <a:r>
              <a:rPr lang="en-US" sz="3500" dirty="0"/>
              <a:t>as we forgive those who trespass against us</a:t>
            </a:r>
          </a:p>
          <a:p>
            <a:r>
              <a:rPr lang="en-US" sz="3500" dirty="0"/>
              <a:t>and lead us not into to temptation </a:t>
            </a:r>
            <a:endParaRPr lang="en-US" sz="3500" dirty="0" smtClean="0"/>
          </a:p>
          <a:p>
            <a:r>
              <a:rPr lang="en-US" sz="3500" dirty="0" smtClean="0"/>
              <a:t>but </a:t>
            </a:r>
            <a:r>
              <a:rPr lang="en-US" sz="3500" dirty="0"/>
              <a:t>deliver us from evil. </a:t>
            </a:r>
          </a:p>
          <a:p>
            <a:endParaRPr lang="en-US" sz="3500" dirty="0"/>
          </a:p>
          <a:p>
            <a:endParaRPr lang="en-US" sz="3500" dirty="0"/>
          </a:p>
          <a:p>
            <a:r>
              <a:rPr lang="en-US" sz="3500" dirty="0" smtClean="0"/>
              <a:t>Finally, I </a:t>
            </a:r>
            <a:r>
              <a:rPr lang="en-US" sz="3500" dirty="0"/>
              <a:t>invite your to share a sign or gesture of PEACE…….</a:t>
            </a:r>
          </a:p>
          <a:p>
            <a:endParaRPr lang="en-IE" dirty="0"/>
          </a:p>
        </p:txBody>
      </p:sp>
    </p:spTree>
    <p:extLst>
      <p:ext uri="{BB962C8B-B14F-4D97-AF65-F5344CB8AC3E}">
        <p14:creationId xmlns:p14="http://schemas.microsoft.com/office/powerpoint/2010/main" val="33161432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t>Parish Gatherings</a:t>
            </a:r>
            <a:endParaRPr lang="en-IE" b="1" dirty="0"/>
          </a:p>
        </p:txBody>
      </p:sp>
      <p:sp>
        <p:nvSpPr>
          <p:cNvPr id="3" name="Content Placeholder 2"/>
          <p:cNvSpPr>
            <a:spLocks noGrp="1"/>
          </p:cNvSpPr>
          <p:nvPr>
            <p:ph idx="1"/>
          </p:nvPr>
        </p:nvSpPr>
        <p:spPr>
          <a:xfrm>
            <a:off x="676656" y="1954924"/>
            <a:ext cx="10753725" cy="4343219"/>
          </a:xfrm>
        </p:spPr>
        <p:txBody>
          <a:bodyPr>
            <a:normAutofit fontScale="92500" lnSpcReduction="20000"/>
          </a:bodyPr>
          <a:lstStyle/>
          <a:p>
            <a:pPr algn="just">
              <a:lnSpc>
                <a:spcPct val="100000"/>
              </a:lnSpc>
              <a:spcBef>
                <a:spcPts val="0"/>
              </a:spcBef>
            </a:pPr>
            <a:r>
              <a:rPr lang="en-IE" dirty="0" smtClean="0"/>
              <a:t>Each parish, or grouping of parishes, is being asked to invite people to 2 Gatherings.  We are especially being asked to invite those who do not normally come to Mass regularly.</a:t>
            </a:r>
          </a:p>
          <a:p>
            <a:pPr algn="just">
              <a:lnSpc>
                <a:spcPct val="100000"/>
              </a:lnSpc>
              <a:spcBef>
                <a:spcPts val="0"/>
              </a:spcBef>
            </a:pPr>
            <a:endParaRPr lang="en-IE" dirty="0"/>
          </a:p>
          <a:p>
            <a:pPr algn="just">
              <a:lnSpc>
                <a:spcPct val="100000"/>
              </a:lnSpc>
              <a:spcBef>
                <a:spcPts val="0"/>
              </a:spcBef>
            </a:pPr>
            <a:r>
              <a:rPr lang="en-IE" dirty="0" smtClean="0"/>
              <a:t>At each of the Gatherings, people will be invited to share their responses in small groups to 2 questions.  People will then be asked to write down their responses.  We hope this sharing will help us to listen to what the Spirit of God might be saying to the Church</a:t>
            </a:r>
          </a:p>
          <a:p>
            <a:pPr algn="just">
              <a:lnSpc>
                <a:spcPct val="100000"/>
              </a:lnSpc>
              <a:spcBef>
                <a:spcPts val="0"/>
              </a:spcBef>
            </a:pPr>
            <a:endParaRPr lang="en-IE" dirty="0" smtClean="0"/>
          </a:p>
          <a:p>
            <a:pPr algn="just">
              <a:lnSpc>
                <a:spcPct val="100000"/>
              </a:lnSpc>
              <a:spcBef>
                <a:spcPts val="0"/>
              </a:spcBef>
            </a:pPr>
            <a:r>
              <a:rPr lang="en-IE" dirty="0" smtClean="0"/>
              <a:t>Questions for First Gathering:</a:t>
            </a:r>
          </a:p>
          <a:p>
            <a:pPr lvl="1">
              <a:buFont typeface="Wingdings" panose="05000000000000000000" pitchFamily="2" charset="2"/>
              <a:buChar char="§"/>
            </a:pPr>
            <a:r>
              <a:rPr lang="en-IE" b="1" dirty="0" smtClean="0">
                <a:solidFill>
                  <a:schemeClr val="accent1">
                    <a:lumMod val="75000"/>
                  </a:schemeClr>
                </a:solidFill>
              </a:rPr>
              <a:t>When </a:t>
            </a:r>
            <a:r>
              <a:rPr lang="en-IE" b="1" dirty="0">
                <a:solidFill>
                  <a:schemeClr val="accent1">
                    <a:lumMod val="75000"/>
                  </a:schemeClr>
                </a:solidFill>
              </a:rPr>
              <a:t>you think of your experience of Church, what brings </a:t>
            </a:r>
            <a:r>
              <a:rPr lang="en-IE" b="1" dirty="0" smtClean="0">
                <a:solidFill>
                  <a:schemeClr val="accent1">
                    <a:lumMod val="75000"/>
                  </a:schemeClr>
                </a:solidFill>
              </a:rPr>
              <a:t>joy?</a:t>
            </a:r>
          </a:p>
          <a:p>
            <a:pPr lvl="1">
              <a:buFont typeface="Wingdings" panose="05000000000000000000" pitchFamily="2" charset="2"/>
              <a:buChar char="§"/>
            </a:pPr>
            <a:r>
              <a:rPr lang="en-IE" b="1" dirty="0" smtClean="0">
                <a:solidFill>
                  <a:schemeClr val="accent1">
                    <a:lumMod val="75000"/>
                  </a:schemeClr>
                </a:solidFill>
              </a:rPr>
              <a:t>When </a:t>
            </a:r>
            <a:r>
              <a:rPr lang="en-IE" b="1" dirty="0">
                <a:solidFill>
                  <a:schemeClr val="accent1">
                    <a:lumMod val="75000"/>
                  </a:schemeClr>
                </a:solidFill>
              </a:rPr>
              <a:t>you think of your experience of Church, what </a:t>
            </a:r>
            <a:r>
              <a:rPr lang="en-IE" b="1" dirty="0" smtClean="0">
                <a:solidFill>
                  <a:schemeClr val="accent1">
                    <a:lumMod val="75000"/>
                  </a:schemeClr>
                </a:solidFill>
              </a:rPr>
              <a:t>brings sorrow</a:t>
            </a:r>
            <a:r>
              <a:rPr lang="en-IE" b="1" dirty="0">
                <a:solidFill>
                  <a:schemeClr val="accent1">
                    <a:lumMod val="75000"/>
                  </a:schemeClr>
                </a:solidFill>
              </a:rPr>
              <a:t>?</a:t>
            </a:r>
          </a:p>
          <a:p>
            <a:pPr algn="just">
              <a:lnSpc>
                <a:spcPct val="100000"/>
              </a:lnSpc>
              <a:spcBef>
                <a:spcPts val="0"/>
              </a:spcBef>
            </a:pPr>
            <a:endParaRPr lang="en-IE" dirty="0"/>
          </a:p>
          <a:p>
            <a:pPr algn="just">
              <a:lnSpc>
                <a:spcPct val="100000"/>
              </a:lnSpc>
              <a:spcBef>
                <a:spcPts val="0"/>
              </a:spcBef>
            </a:pPr>
            <a:r>
              <a:rPr lang="en-IE" dirty="0"/>
              <a:t>Questions for </a:t>
            </a:r>
            <a:r>
              <a:rPr lang="en-IE" dirty="0" smtClean="0"/>
              <a:t>Second Gathering</a:t>
            </a:r>
            <a:r>
              <a:rPr lang="en-IE" dirty="0"/>
              <a:t>:</a:t>
            </a:r>
          </a:p>
          <a:p>
            <a:pPr lvl="1" algn="just">
              <a:lnSpc>
                <a:spcPct val="100000"/>
              </a:lnSpc>
              <a:spcBef>
                <a:spcPts val="0"/>
              </a:spcBef>
              <a:buFont typeface="Wingdings" panose="05000000000000000000" pitchFamily="2" charset="2"/>
              <a:buChar char="§"/>
            </a:pPr>
            <a:r>
              <a:rPr lang="en-IE" b="1" dirty="0" smtClean="0">
                <a:solidFill>
                  <a:schemeClr val="accent1">
                    <a:lumMod val="75000"/>
                  </a:schemeClr>
                </a:solidFill>
              </a:rPr>
              <a:t>When </a:t>
            </a:r>
            <a:r>
              <a:rPr lang="en-IE" b="1" dirty="0">
                <a:solidFill>
                  <a:schemeClr val="accent1">
                    <a:lumMod val="75000"/>
                  </a:schemeClr>
                </a:solidFill>
              </a:rPr>
              <a:t>you think of your experience of Church, what brings </a:t>
            </a:r>
            <a:r>
              <a:rPr lang="en-IE" b="1" dirty="0" smtClean="0">
                <a:solidFill>
                  <a:schemeClr val="accent1">
                    <a:lumMod val="75000"/>
                  </a:schemeClr>
                </a:solidFill>
              </a:rPr>
              <a:t>hope?</a:t>
            </a:r>
          </a:p>
          <a:p>
            <a:pPr lvl="1" algn="just">
              <a:lnSpc>
                <a:spcPct val="100000"/>
              </a:lnSpc>
              <a:spcBef>
                <a:spcPts val="0"/>
              </a:spcBef>
              <a:buFont typeface="Wingdings" panose="05000000000000000000" pitchFamily="2" charset="2"/>
              <a:buChar char="§"/>
            </a:pPr>
            <a:r>
              <a:rPr lang="en-IE" b="1" dirty="0" smtClean="0">
                <a:solidFill>
                  <a:schemeClr val="accent1">
                    <a:lumMod val="75000"/>
                  </a:schemeClr>
                </a:solidFill>
              </a:rPr>
              <a:t>When </a:t>
            </a:r>
            <a:r>
              <a:rPr lang="en-IE" b="1" dirty="0">
                <a:solidFill>
                  <a:schemeClr val="accent1">
                    <a:lumMod val="75000"/>
                  </a:schemeClr>
                </a:solidFill>
              </a:rPr>
              <a:t>you think of your experience of Church, what brings fear or anxiety?</a:t>
            </a:r>
          </a:p>
          <a:p>
            <a:pPr algn="just">
              <a:lnSpc>
                <a:spcPct val="100000"/>
              </a:lnSpc>
              <a:spcBef>
                <a:spcPts val="0"/>
              </a:spcBef>
            </a:pPr>
            <a:endParaRPr lang="en-IE"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8302" y="410020"/>
            <a:ext cx="1342697" cy="13426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28697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t>Format of the Parish Gatherings</a:t>
            </a:r>
            <a:endParaRPr lang="en-IE" b="1" dirty="0"/>
          </a:p>
        </p:txBody>
      </p:sp>
      <p:sp>
        <p:nvSpPr>
          <p:cNvPr id="3" name="Content Placeholder 2"/>
          <p:cNvSpPr>
            <a:spLocks noGrp="1"/>
          </p:cNvSpPr>
          <p:nvPr>
            <p:ph idx="1"/>
          </p:nvPr>
        </p:nvSpPr>
        <p:spPr>
          <a:xfrm>
            <a:off x="676656" y="1954924"/>
            <a:ext cx="10753725" cy="4343219"/>
          </a:xfrm>
        </p:spPr>
        <p:txBody>
          <a:bodyPr>
            <a:normAutofit/>
          </a:bodyPr>
          <a:lstStyle/>
          <a:p>
            <a:pPr algn="just">
              <a:lnSpc>
                <a:spcPct val="100000"/>
              </a:lnSpc>
              <a:spcBef>
                <a:spcPts val="0"/>
              </a:spcBef>
            </a:pPr>
            <a:r>
              <a:rPr lang="en-IE" dirty="0" smtClean="0"/>
              <a:t>Each Gathering will follow a similar format:</a:t>
            </a:r>
          </a:p>
          <a:p>
            <a:pPr algn="just">
              <a:lnSpc>
                <a:spcPct val="100000"/>
              </a:lnSpc>
              <a:spcBef>
                <a:spcPts val="0"/>
              </a:spcBef>
            </a:pPr>
            <a:endParaRPr lang="en-IE" dirty="0" smtClean="0"/>
          </a:p>
          <a:p>
            <a:pPr lvl="1" algn="just">
              <a:lnSpc>
                <a:spcPct val="100000"/>
              </a:lnSpc>
              <a:spcBef>
                <a:spcPts val="0"/>
              </a:spcBef>
              <a:buClr>
                <a:schemeClr val="tx2">
                  <a:lumMod val="75000"/>
                  <a:lumOff val="25000"/>
                </a:schemeClr>
              </a:buClr>
              <a:buFont typeface="Wingdings" panose="05000000000000000000" pitchFamily="2" charset="2"/>
              <a:buChar char="§"/>
            </a:pPr>
            <a:r>
              <a:rPr lang="en-IE" dirty="0" smtClean="0"/>
              <a:t>Moments of Welcome – Reflection – Invitation – Prayer</a:t>
            </a:r>
          </a:p>
          <a:p>
            <a:pPr lvl="1" algn="just">
              <a:lnSpc>
                <a:spcPct val="100000"/>
              </a:lnSpc>
              <a:spcBef>
                <a:spcPts val="0"/>
              </a:spcBef>
              <a:buClr>
                <a:schemeClr val="tx2">
                  <a:lumMod val="75000"/>
                  <a:lumOff val="25000"/>
                </a:schemeClr>
              </a:buClr>
              <a:buFont typeface="Wingdings" panose="05000000000000000000" pitchFamily="2" charset="2"/>
              <a:buChar char="§"/>
            </a:pPr>
            <a:r>
              <a:rPr lang="en-IE" dirty="0" smtClean="0"/>
              <a:t>First Question of the Gathering – Personal reflection then Small Group Sharing </a:t>
            </a:r>
          </a:p>
          <a:p>
            <a:pPr lvl="1" algn="just">
              <a:lnSpc>
                <a:spcPct val="100000"/>
              </a:lnSpc>
              <a:spcBef>
                <a:spcPts val="0"/>
              </a:spcBef>
              <a:buClr>
                <a:schemeClr val="tx2">
                  <a:lumMod val="75000"/>
                  <a:lumOff val="25000"/>
                </a:schemeClr>
              </a:buClr>
              <a:buFont typeface="Wingdings" panose="05000000000000000000" pitchFamily="2" charset="2"/>
              <a:buChar char="§"/>
            </a:pPr>
            <a:r>
              <a:rPr lang="en-IE" dirty="0" smtClean="0"/>
              <a:t>Break</a:t>
            </a:r>
          </a:p>
          <a:p>
            <a:pPr lvl="1" algn="just">
              <a:lnSpc>
                <a:spcPct val="100000"/>
              </a:lnSpc>
              <a:spcBef>
                <a:spcPts val="0"/>
              </a:spcBef>
              <a:buClr>
                <a:schemeClr val="tx2">
                  <a:lumMod val="75000"/>
                  <a:lumOff val="25000"/>
                </a:schemeClr>
              </a:buClr>
              <a:buFont typeface="Wingdings" panose="05000000000000000000" pitchFamily="2" charset="2"/>
              <a:buChar char="§"/>
            </a:pPr>
            <a:r>
              <a:rPr lang="en-IE" dirty="0" smtClean="0"/>
              <a:t>Prayer/Scripture Moment</a:t>
            </a:r>
          </a:p>
          <a:p>
            <a:pPr lvl="1" algn="just">
              <a:lnSpc>
                <a:spcPct val="100000"/>
              </a:lnSpc>
              <a:spcBef>
                <a:spcPts val="0"/>
              </a:spcBef>
              <a:buClr>
                <a:schemeClr val="tx2">
                  <a:lumMod val="75000"/>
                  <a:lumOff val="25000"/>
                </a:schemeClr>
              </a:buClr>
              <a:buFont typeface="Wingdings" panose="05000000000000000000" pitchFamily="2" charset="2"/>
              <a:buChar char="§"/>
            </a:pPr>
            <a:r>
              <a:rPr lang="en-IE" dirty="0" smtClean="0"/>
              <a:t>Second </a:t>
            </a:r>
            <a:r>
              <a:rPr lang="en-IE" dirty="0"/>
              <a:t>Question of the Gathering – Personal reflection then Small Group </a:t>
            </a:r>
            <a:r>
              <a:rPr lang="en-IE" dirty="0" smtClean="0"/>
              <a:t>Sharing</a:t>
            </a:r>
          </a:p>
          <a:p>
            <a:pPr lvl="1" algn="just">
              <a:lnSpc>
                <a:spcPct val="100000"/>
              </a:lnSpc>
              <a:spcBef>
                <a:spcPts val="0"/>
              </a:spcBef>
              <a:buClr>
                <a:schemeClr val="tx2">
                  <a:lumMod val="75000"/>
                  <a:lumOff val="25000"/>
                </a:schemeClr>
              </a:buClr>
              <a:buFont typeface="Wingdings" panose="05000000000000000000" pitchFamily="2" charset="2"/>
              <a:buChar char="§"/>
            </a:pPr>
            <a:r>
              <a:rPr lang="en-IE" dirty="0" smtClean="0"/>
              <a:t>Moment of Thanks</a:t>
            </a:r>
          </a:p>
          <a:p>
            <a:pPr lvl="1" algn="just">
              <a:lnSpc>
                <a:spcPct val="100000"/>
              </a:lnSpc>
              <a:spcBef>
                <a:spcPts val="0"/>
              </a:spcBef>
              <a:buClr>
                <a:schemeClr val="tx2">
                  <a:lumMod val="75000"/>
                  <a:lumOff val="25000"/>
                </a:schemeClr>
              </a:buClr>
              <a:buFont typeface="Wingdings" panose="05000000000000000000" pitchFamily="2" charset="2"/>
              <a:buChar char="§"/>
            </a:pPr>
            <a:r>
              <a:rPr lang="en-IE" dirty="0" smtClean="0"/>
              <a:t>Our Father and Sign of Peace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8302" y="410020"/>
            <a:ext cx="1342697" cy="13426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088437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t>Role of the Animator</a:t>
            </a:r>
            <a:endParaRPr lang="en-IE" b="1" dirty="0"/>
          </a:p>
        </p:txBody>
      </p:sp>
      <p:sp>
        <p:nvSpPr>
          <p:cNvPr id="3" name="Content Placeholder 2"/>
          <p:cNvSpPr>
            <a:spLocks noGrp="1"/>
          </p:cNvSpPr>
          <p:nvPr>
            <p:ph idx="1"/>
          </p:nvPr>
        </p:nvSpPr>
        <p:spPr>
          <a:xfrm>
            <a:off x="676656" y="2101756"/>
            <a:ext cx="10753725" cy="4196388"/>
          </a:xfrm>
        </p:spPr>
        <p:txBody>
          <a:bodyPr>
            <a:normAutofit fontScale="85000" lnSpcReduction="20000"/>
          </a:bodyPr>
          <a:lstStyle/>
          <a:p>
            <a:pPr algn="just">
              <a:lnSpc>
                <a:spcPct val="100000"/>
              </a:lnSpc>
              <a:spcBef>
                <a:spcPts val="0"/>
              </a:spcBef>
            </a:pPr>
            <a:r>
              <a:rPr lang="en-IE" dirty="0" smtClean="0"/>
              <a:t>The Diocese has offered training to 2 people in the parish who will help to plan and lead the Listening Gatherings.  They are called Animators</a:t>
            </a:r>
          </a:p>
          <a:p>
            <a:pPr algn="just">
              <a:lnSpc>
                <a:spcPct val="100000"/>
              </a:lnSpc>
              <a:spcBef>
                <a:spcPts val="0"/>
              </a:spcBef>
            </a:pPr>
            <a:endParaRPr lang="en-IE" dirty="0"/>
          </a:p>
          <a:p>
            <a:pPr algn="just">
              <a:lnSpc>
                <a:spcPct val="100000"/>
              </a:lnSpc>
              <a:spcBef>
                <a:spcPts val="0"/>
              </a:spcBef>
            </a:pPr>
            <a:r>
              <a:rPr lang="en-IE" b="1" dirty="0" smtClean="0">
                <a:solidFill>
                  <a:schemeClr val="accent1">
                    <a:lumMod val="75000"/>
                  </a:schemeClr>
                </a:solidFill>
              </a:rPr>
              <a:t>Before the Gatherings</a:t>
            </a:r>
          </a:p>
          <a:p>
            <a:pPr algn="just">
              <a:lnSpc>
                <a:spcPct val="100000"/>
              </a:lnSpc>
              <a:spcBef>
                <a:spcPts val="0"/>
              </a:spcBef>
            </a:pPr>
            <a:r>
              <a:rPr lang="en-IE" dirty="0" smtClean="0"/>
              <a:t>Along with the Parish Team and PPC, they are responsible for organising the Gatherings and helping to prepare the small group leaders.</a:t>
            </a:r>
          </a:p>
          <a:p>
            <a:pPr algn="just">
              <a:lnSpc>
                <a:spcPct val="100000"/>
              </a:lnSpc>
              <a:spcBef>
                <a:spcPts val="0"/>
              </a:spcBef>
            </a:pPr>
            <a:endParaRPr lang="en-IE" dirty="0" smtClean="0"/>
          </a:p>
          <a:p>
            <a:pPr algn="just">
              <a:lnSpc>
                <a:spcPct val="100000"/>
              </a:lnSpc>
              <a:spcBef>
                <a:spcPts val="0"/>
              </a:spcBef>
            </a:pPr>
            <a:r>
              <a:rPr lang="en-IE" b="1" dirty="0" smtClean="0">
                <a:solidFill>
                  <a:schemeClr val="accent1">
                    <a:lumMod val="75000"/>
                  </a:schemeClr>
                </a:solidFill>
              </a:rPr>
              <a:t>At the Gatherings</a:t>
            </a:r>
          </a:p>
          <a:p>
            <a:pPr algn="just">
              <a:lnSpc>
                <a:spcPct val="100000"/>
              </a:lnSpc>
              <a:spcBef>
                <a:spcPts val="0"/>
              </a:spcBef>
            </a:pPr>
            <a:r>
              <a:rPr lang="en-IE" dirty="0" smtClean="0"/>
              <a:t>They will guide people through the process of the Gathering and will hand over to the Small Group Leaders during the time allocated to sharing in small groups.</a:t>
            </a:r>
          </a:p>
          <a:p>
            <a:r>
              <a:rPr lang="en-IE" dirty="0"/>
              <a:t>The Animators are also available during the small group time to help if you feel you are getting into difficulty or need extra support.</a:t>
            </a:r>
          </a:p>
          <a:p>
            <a:r>
              <a:rPr lang="en-IE" dirty="0"/>
              <a:t> </a:t>
            </a:r>
          </a:p>
          <a:p>
            <a:pPr algn="just">
              <a:lnSpc>
                <a:spcPct val="100000"/>
              </a:lnSpc>
              <a:spcBef>
                <a:spcPts val="0"/>
              </a:spcBef>
            </a:pPr>
            <a:r>
              <a:rPr lang="en-IE" b="1" dirty="0" smtClean="0">
                <a:solidFill>
                  <a:schemeClr val="accent1">
                    <a:lumMod val="75000"/>
                  </a:schemeClr>
                </a:solidFill>
              </a:rPr>
              <a:t>After the Gatherings</a:t>
            </a:r>
            <a:endParaRPr lang="en-IE" b="1" dirty="0">
              <a:solidFill>
                <a:schemeClr val="accent1">
                  <a:lumMod val="75000"/>
                </a:schemeClr>
              </a:solidFill>
            </a:endParaRPr>
          </a:p>
          <a:p>
            <a:pPr>
              <a:lnSpc>
                <a:spcPct val="100000"/>
              </a:lnSpc>
              <a:spcBef>
                <a:spcPts val="0"/>
              </a:spcBef>
            </a:pPr>
            <a:r>
              <a:rPr lang="en-IE" dirty="0" smtClean="0"/>
              <a:t>They will coordinate a group to help collate the written responses and to draw up a report for the parish and for the diocese.  (Some of the small group leaders may be asked to assist with this too.)</a:t>
            </a:r>
            <a:endParaRPr lang="en-IE" dirty="0"/>
          </a:p>
          <a:p>
            <a:pPr>
              <a:lnSpc>
                <a:spcPct val="100000"/>
              </a:lnSpc>
              <a:spcBef>
                <a:spcPts val="0"/>
              </a:spcBef>
            </a:pPr>
            <a:endParaRPr lang="en-IE"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8302" y="410020"/>
            <a:ext cx="1342697" cy="13426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286975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t>Role of the Small Group Leader</a:t>
            </a:r>
            <a:endParaRPr lang="en-IE" b="1" dirty="0"/>
          </a:p>
        </p:txBody>
      </p:sp>
      <p:sp>
        <p:nvSpPr>
          <p:cNvPr id="3" name="Content Placeholder 2"/>
          <p:cNvSpPr>
            <a:spLocks noGrp="1"/>
          </p:cNvSpPr>
          <p:nvPr>
            <p:ph idx="1"/>
          </p:nvPr>
        </p:nvSpPr>
        <p:spPr>
          <a:xfrm>
            <a:off x="676656" y="2065284"/>
            <a:ext cx="10753725" cy="4232860"/>
          </a:xfrm>
        </p:spPr>
        <p:txBody>
          <a:bodyPr>
            <a:normAutofit lnSpcReduction="10000"/>
          </a:bodyPr>
          <a:lstStyle/>
          <a:p>
            <a:r>
              <a:rPr lang="en-IE" b="1" dirty="0" smtClean="0">
                <a:solidFill>
                  <a:schemeClr val="accent1">
                    <a:lumMod val="75000"/>
                  </a:schemeClr>
                </a:solidFill>
              </a:rPr>
              <a:t>Before </a:t>
            </a:r>
            <a:r>
              <a:rPr lang="en-IE" b="1" dirty="0">
                <a:solidFill>
                  <a:schemeClr val="accent1">
                    <a:lumMod val="75000"/>
                  </a:schemeClr>
                </a:solidFill>
              </a:rPr>
              <a:t>the sharing </a:t>
            </a:r>
            <a:r>
              <a:rPr lang="en-IE" b="1" dirty="0" smtClean="0">
                <a:solidFill>
                  <a:schemeClr val="accent1">
                    <a:lumMod val="75000"/>
                  </a:schemeClr>
                </a:solidFill>
              </a:rPr>
              <a:t>begins in the small groups:</a:t>
            </a:r>
            <a:endParaRPr lang="en-IE" dirty="0">
              <a:solidFill>
                <a:schemeClr val="accent1">
                  <a:lumMod val="75000"/>
                </a:schemeClr>
              </a:solidFill>
            </a:endParaRPr>
          </a:p>
          <a:p>
            <a:r>
              <a:rPr lang="en-IE" dirty="0"/>
              <a:t>Try to create a sense of welcome in the small group</a:t>
            </a:r>
          </a:p>
          <a:p>
            <a:r>
              <a:rPr lang="en-IE" dirty="0"/>
              <a:t>Remind </a:t>
            </a:r>
            <a:r>
              <a:rPr lang="en-IE" dirty="0" smtClean="0"/>
              <a:t>people </a:t>
            </a:r>
            <a:r>
              <a:rPr lang="en-IE" dirty="0"/>
              <a:t>of the “ground rules</a:t>
            </a:r>
            <a:r>
              <a:rPr lang="en-IE" dirty="0" smtClean="0"/>
              <a:t>” of </a:t>
            </a:r>
            <a:r>
              <a:rPr lang="en-IE" b="1" dirty="0" smtClean="0"/>
              <a:t>Listening </a:t>
            </a:r>
            <a:r>
              <a:rPr lang="en-IE" b="1" dirty="0"/>
              <a:t>to </a:t>
            </a:r>
            <a:r>
              <a:rPr lang="en-IE" b="1" dirty="0" smtClean="0"/>
              <a:t>understand, Appropriate </a:t>
            </a:r>
            <a:r>
              <a:rPr lang="en-IE" b="1" dirty="0"/>
              <a:t>sharing </a:t>
            </a:r>
            <a:r>
              <a:rPr lang="en-IE" dirty="0" smtClean="0"/>
              <a:t>and</a:t>
            </a:r>
            <a:r>
              <a:rPr lang="en-IE" b="1" dirty="0" smtClean="0"/>
              <a:t> Confidentiality</a:t>
            </a:r>
            <a:r>
              <a:rPr lang="en-IE" dirty="0" smtClean="0"/>
              <a:t>  </a:t>
            </a:r>
            <a:r>
              <a:rPr lang="en-IE" i="1" dirty="0" smtClean="0"/>
              <a:t>(see following slides)</a:t>
            </a:r>
            <a:endParaRPr lang="en-IE" dirty="0"/>
          </a:p>
          <a:p>
            <a:r>
              <a:rPr lang="en-IE" dirty="0"/>
              <a:t> </a:t>
            </a:r>
            <a:endParaRPr lang="en-IE" dirty="0" smtClean="0"/>
          </a:p>
          <a:p>
            <a:r>
              <a:rPr lang="en-IE" b="1" dirty="0">
                <a:solidFill>
                  <a:schemeClr val="accent1">
                    <a:lumMod val="75000"/>
                  </a:schemeClr>
                </a:solidFill>
              </a:rPr>
              <a:t>During the sharing:</a:t>
            </a:r>
          </a:p>
          <a:p>
            <a:r>
              <a:rPr lang="en-IE" dirty="0"/>
              <a:t>Keep an eye on time - make sure everyone has the chance to speak</a:t>
            </a:r>
          </a:p>
          <a:p>
            <a:r>
              <a:rPr lang="en-IE" dirty="0"/>
              <a:t>Don’t interrupt a person with questions/clarification etc. - let them speak</a:t>
            </a:r>
          </a:p>
          <a:p>
            <a:r>
              <a:rPr lang="en-IE" dirty="0"/>
              <a:t>Thank the person (by name) and perhaps pause for a moment to honour the sharing before inviting the next person to </a:t>
            </a:r>
            <a:r>
              <a:rPr lang="en-IE" dirty="0" smtClean="0"/>
              <a:t>share</a:t>
            </a:r>
            <a:r>
              <a:rPr lang="en-IE" dirty="0"/>
              <a:t> </a:t>
            </a:r>
          </a:p>
          <a:p>
            <a:pPr>
              <a:lnSpc>
                <a:spcPct val="100000"/>
              </a:lnSpc>
              <a:spcBef>
                <a:spcPts val="0"/>
              </a:spcBef>
            </a:pPr>
            <a:endParaRPr lang="en-IE"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8302" y="410020"/>
            <a:ext cx="1342697" cy="13426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28697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t>Listening to Understand</a:t>
            </a:r>
            <a:endParaRPr lang="en-IE" b="1" dirty="0"/>
          </a:p>
        </p:txBody>
      </p:sp>
      <p:sp>
        <p:nvSpPr>
          <p:cNvPr id="3" name="Content Placeholder 2"/>
          <p:cNvSpPr>
            <a:spLocks noGrp="1"/>
          </p:cNvSpPr>
          <p:nvPr>
            <p:ph idx="1"/>
          </p:nvPr>
        </p:nvSpPr>
        <p:spPr>
          <a:xfrm>
            <a:off x="676656" y="1897039"/>
            <a:ext cx="10753725" cy="4776716"/>
          </a:xfrm>
        </p:spPr>
        <p:txBody>
          <a:bodyPr>
            <a:normAutofit fontScale="70000" lnSpcReduction="20000"/>
          </a:bodyPr>
          <a:lstStyle/>
          <a:p>
            <a:pPr marL="4572" lvl="1" indent="0">
              <a:buNone/>
            </a:pPr>
            <a:r>
              <a:rPr lang="en-IE" dirty="0" smtClean="0"/>
              <a:t>This might be a new way of listening for us and those in the small groups.</a:t>
            </a:r>
          </a:p>
          <a:p>
            <a:pPr marL="4572" lvl="1" indent="0">
              <a:buNone/>
            </a:pPr>
            <a:endParaRPr lang="en-IE" dirty="0" smtClean="0"/>
          </a:p>
          <a:p>
            <a:pPr lvl="1">
              <a:buFont typeface="Wingdings" panose="05000000000000000000" pitchFamily="2" charset="2"/>
              <a:buChar char="§"/>
            </a:pPr>
            <a:r>
              <a:rPr lang="en-IE" b="1" dirty="0" smtClean="0">
                <a:solidFill>
                  <a:schemeClr val="accent1">
                    <a:lumMod val="75000"/>
                  </a:schemeClr>
                </a:solidFill>
              </a:rPr>
              <a:t>NON-JUDGEMENT</a:t>
            </a:r>
            <a:r>
              <a:rPr lang="en-IE" dirty="0" smtClean="0"/>
              <a:t> </a:t>
            </a:r>
          </a:p>
          <a:p>
            <a:pPr marL="4572" lvl="1" indent="0">
              <a:buNone/>
            </a:pPr>
            <a:r>
              <a:rPr lang="en-IE" dirty="0" smtClean="0"/>
              <a:t>When </a:t>
            </a:r>
            <a:r>
              <a:rPr lang="en-IE" dirty="0"/>
              <a:t>we are listening to understand we do not make judgments. We listen to accept. We know the privilege of being trusted with the other person’s story. </a:t>
            </a:r>
            <a:endParaRPr lang="en-IE" dirty="0" smtClean="0"/>
          </a:p>
          <a:p>
            <a:pPr lvl="1">
              <a:buFont typeface="Wingdings" panose="05000000000000000000" pitchFamily="2" charset="2"/>
              <a:buChar char="§"/>
            </a:pPr>
            <a:r>
              <a:rPr lang="en-IE" b="1" dirty="0" smtClean="0">
                <a:solidFill>
                  <a:schemeClr val="accent1">
                    <a:lumMod val="75000"/>
                  </a:schemeClr>
                </a:solidFill>
              </a:rPr>
              <a:t>STAY </a:t>
            </a:r>
            <a:r>
              <a:rPr lang="en-IE" b="1" dirty="0">
                <a:solidFill>
                  <a:schemeClr val="accent1">
                    <a:lumMod val="75000"/>
                  </a:schemeClr>
                </a:solidFill>
              </a:rPr>
              <a:t>WITH SILENCES </a:t>
            </a:r>
            <a:endParaRPr lang="en-IE" b="1" dirty="0" smtClean="0">
              <a:solidFill>
                <a:schemeClr val="accent1">
                  <a:lumMod val="75000"/>
                </a:schemeClr>
              </a:solidFill>
            </a:endParaRPr>
          </a:p>
          <a:p>
            <a:pPr marL="4572" lvl="1" indent="0">
              <a:buNone/>
            </a:pPr>
            <a:r>
              <a:rPr lang="en-IE" dirty="0" smtClean="0"/>
              <a:t>Silence </a:t>
            </a:r>
            <a:r>
              <a:rPr lang="en-IE" dirty="0"/>
              <a:t>helps dialogue to happen. Slowing down helps us to focus. When someone is sharing give them space to be quiet. Don’t be afraid of silences and fill them with unneeded words. </a:t>
            </a:r>
            <a:endParaRPr lang="en-IE" dirty="0" smtClean="0"/>
          </a:p>
          <a:p>
            <a:pPr lvl="1">
              <a:buFont typeface="Wingdings" panose="05000000000000000000" pitchFamily="2" charset="2"/>
              <a:buChar char="§"/>
            </a:pPr>
            <a:r>
              <a:rPr lang="en-IE" b="1" dirty="0" smtClean="0">
                <a:solidFill>
                  <a:schemeClr val="accent1">
                    <a:lumMod val="75000"/>
                  </a:schemeClr>
                </a:solidFill>
              </a:rPr>
              <a:t>CHECK </a:t>
            </a:r>
            <a:r>
              <a:rPr lang="en-IE" b="1" dirty="0">
                <a:solidFill>
                  <a:schemeClr val="accent1">
                    <a:lumMod val="75000"/>
                  </a:schemeClr>
                </a:solidFill>
              </a:rPr>
              <a:t>OUT </a:t>
            </a:r>
            <a:endParaRPr lang="en-IE" b="1" dirty="0" smtClean="0">
              <a:solidFill>
                <a:schemeClr val="accent1">
                  <a:lumMod val="75000"/>
                </a:schemeClr>
              </a:solidFill>
            </a:endParaRPr>
          </a:p>
          <a:p>
            <a:pPr marL="4572" lvl="1" indent="0">
              <a:buNone/>
            </a:pPr>
            <a:r>
              <a:rPr lang="en-IE" dirty="0" smtClean="0"/>
              <a:t>If </a:t>
            </a:r>
            <a:r>
              <a:rPr lang="en-IE" dirty="0"/>
              <a:t>unsure about what is shared gently check out your own understanding. Listening to understand means checking out how others feel. Noticing emotion helps us to understand each other better. </a:t>
            </a:r>
            <a:endParaRPr lang="en-IE" dirty="0" smtClean="0"/>
          </a:p>
          <a:p>
            <a:pPr lvl="1">
              <a:buFont typeface="Wingdings" panose="05000000000000000000" pitchFamily="2" charset="2"/>
              <a:buChar char="§"/>
            </a:pPr>
            <a:r>
              <a:rPr lang="en-IE" b="1" dirty="0" smtClean="0">
                <a:solidFill>
                  <a:schemeClr val="accent1">
                    <a:lumMod val="75000"/>
                  </a:schemeClr>
                </a:solidFill>
              </a:rPr>
              <a:t>DON’T </a:t>
            </a:r>
            <a:r>
              <a:rPr lang="en-IE" b="1" dirty="0">
                <a:solidFill>
                  <a:schemeClr val="accent1">
                    <a:lumMod val="75000"/>
                  </a:schemeClr>
                </a:solidFill>
              </a:rPr>
              <a:t>RUSH TO SOLVE </a:t>
            </a:r>
            <a:endParaRPr lang="en-IE" b="1" dirty="0" smtClean="0">
              <a:solidFill>
                <a:schemeClr val="accent1">
                  <a:lumMod val="75000"/>
                </a:schemeClr>
              </a:solidFill>
            </a:endParaRPr>
          </a:p>
          <a:p>
            <a:pPr marL="4572" lvl="1" indent="0">
              <a:buNone/>
            </a:pPr>
            <a:r>
              <a:rPr lang="en-IE" dirty="0" smtClean="0"/>
              <a:t>Rushing </a:t>
            </a:r>
            <a:r>
              <a:rPr lang="en-IE" dirty="0"/>
              <a:t>to solve the others’ problems or issues can shut down all sharing, Check yourself to see if its your discomfort you are responding to! </a:t>
            </a:r>
            <a:endParaRPr lang="en-IE" dirty="0" smtClean="0"/>
          </a:p>
          <a:p>
            <a:pPr lvl="1">
              <a:buFont typeface="Wingdings" panose="05000000000000000000" pitchFamily="2" charset="2"/>
              <a:buChar char="§"/>
            </a:pPr>
            <a:r>
              <a:rPr lang="en-IE" b="1" dirty="0" smtClean="0">
                <a:solidFill>
                  <a:schemeClr val="accent1">
                    <a:lumMod val="75000"/>
                  </a:schemeClr>
                </a:solidFill>
              </a:rPr>
              <a:t>ACCEPT </a:t>
            </a:r>
            <a:r>
              <a:rPr lang="en-IE" b="1" dirty="0">
                <a:solidFill>
                  <a:schemeClr val="accent1">
                    <a:lumMod val="75000"/>
                  </a:schemeClr>
                </a:solidFill>
              </a:rPr>
              <a:t>HIGH EMOTIONS </a:t>
            </a:r>
            <a:endParaRPr lang="en-IE" b="1" dirty="0" smtClean="0">
              <a:solidFill>
                <a:schemeClr val="accent1">
                  <a:lumMod val="75000"/>
                </a:schemeClr>
              </a:solidFill>
            </a:endParaRPr>
          </a:p>
          <a:p>
            <a:pPr marL="4572" lvl="1" indent="0">
              <a:buNone/>
            </a:pPr>
            <a:r>
              <a:rPr lang="en-IE" dirty="0" smtClean="0"/>
              <a:t>In </a:t>
            </a:r>
            <a:r>
              <a:rPr lang="en-IE" dirty="0"/>
              <a:t>deep sharing like dialogue emotions can be strong. The best way to acknowledge emotions is to allow them to happen in an atmosphere of acceptance. </a:t>
            </a:r>
            <a:endParaRPr lang="en-IE" dirty="0" smtClean="0"/>
          </a:p>
          <a:p>
            <a:pPr lvl="1">
              <a:buFont typeface="Wingdings" panose="05000000000000000000" pitchFamily="2" charset="2"/>
              <a:buChar char="§"/>
            </a:pPr>
            <a:r>
              <a:rPr lang="en-IE" b="1" dirty="0" smtClean="0">
                <a:solidFill>
                  <a:schemeClr val="accent1">
                    <a:lumMod val="75000"/>
                  </a:schemeClr>
                </a:solidFill>
              </a:rPr>
              <a:t>ACCEPT </a:t>
            </a:r>
            <a:r>
              <a:rPr lang="en-IE" b="1" dirty="0">
                <a:solidFill>
                  <a:schemeClr val="accent1">
                    <a:lumMod val="75000"/>
                  </a:schemeClr>
                </a:solidFill>
              </a:rPr>
              <a:t>YOUR OWN POWERLESSNESS </a:t>
            </a:r>
            <a:endParaRPr lang="en-IE" b="1" dirty="0" smtClean="0">
              <a:solidFill>
                <a:schemeClr val="accent1">
                  <a:lumMod val="75000"/>
                </a:schemeClr>
              </a:solidFill>
            </a:endParaRPr>
          </a:p>
          <a:p>
            <a:pPr marL="4572" lvl="1" indent="0">
              <a:buNone/>
            </a:pPr>
            <a:r>
              <a:rPr lang="en-IE" dirty="0" smtClean="0"/>
              <a:t>Don’t </a:t>
            </a:r>
            <a:r>
              <a:rPr lang="en-IE" dirty="0"/>
              <a:t>rush to sort things for the person sharing. In dialogue we are not trying to solve problems, we are just trying to be pilgrims together, simply listening</a:t>
            </a:r>
            <a:r>
              <a:rPr lang="en-IE" dirty="0" smtClean="0"/>
              <a:t>.</a:t>
            </a:r>
            <a:endParaRPr lang="en-IE"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8302" y="410020"/>
            <a:ext cx="1342697" cy="13426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694656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t>Appropriate Sharing</a:t>
            </a:r>
            <a:endParaRPr lang="en-IE" b="1" dirty="0"/>
          </a:p>
        </p:txBody>
      </p:sp>
      <p:sp>
        <p:nvSpPr>
          <p:cNvPr id="3" name="Content Placeholder 2"/>
          <p:cNvSpPr>
            <a:spLocks noGrp="1"/>
          </p:cNvSpPr>
          <p:nvPr>
            <p:ph idx="1"/>
          </p:nvPr>
        </p:nvSpPr>
        <p:spPr>
          <a:xfrm>
            <a:off x="676656" y="2065284"/>
            <a:ext cx="10753725" cy="4232860"/>
          </a:xfrm>
        </p:spPr>
        <p:txBody>
          <a:bodyPr>
            <a:normAutofit/>
          </a:bodyPr>
          <a:lstStyle/>
          <a:p>
            <a:pPr algn="just">
              <a:lnSpc>
                <a:spcPct val="100000"/>
              </a:lnSpc>
              <a:spcBef>
                <a:spcPts val="0"/>
              </a:spcBef>
            </a:pPr>
            <a:r>
              <a:rPr lang="en-IE" dirty="0"/>
              <a:t>The advice from the Diocesan Safeguarding Service is that public gatherings are not a suitable venue for people to disclose personal or family experiences of abuse. </a:t>
            </a:r>
            <a:endParaRPr lang="en-IE" dirty="0" smtClean="0"/>
          </a:p>
          <a:p>
            <a:pPr algn="just">
              <a:lnSpc>
                <a:spcPct val="100000"/>
              </a:lnSpc>
              <a:spcBef>
                <a:spcPts val="0"/>
              </a:spcBef>
            </a:pPr>
            <a:endParaRPr lang="en-IE" dirty="0"/>
          </a:p>
          <a:p>
            <a:pPr algn="just">
              <a:lnSpc>
                <a:spcPct val="100000"/>
              </a:lnSpc>
              <a:spcBef>
                <a:spcPts val="0"/>
              </a:spcBef>
            </a:pPr>
            <a:r>
              <a:rPr lang="en-IE" dirty="0" smtClean="0"/>
              <a:t>We </a:t>
            </a:r>
            <a:r>
              <a:rPr lang="en-IE" dirty="0"/>
              <a:t>would further advise that, when people are expressing opinions on the topic of abuse within the Church, they bear in mind that this has impacted on the lives of many, some of whom may be present at the meeting they are addressing. </a:t>
            </a:r>
            <a:endParaRPr lang="en-IE" dirty="0" smtClean="0"/>
          </a:p>
          <a:p>
            <a:pPr algn="just">
              <a:lnSpc>
                <a:spcPct val="100000"/>
              </a:lnSpc>
              <a:spcBef>
                <a:spcPts val="0"/>
              </a:spcBef>
            </a:pPr>
            <a:endParaRPr lang="en-IE" dirty="0"/>
          </a:p>
          <a:p>
            <a:pPr algn="just">
              <a:lnSpc>
                <a:spcPct val="100000"/>
              </a:lnSpc>
              <a:spcBef>
                <a:spcPts val="0"/>
              </a:spcBef>
            </a:pPr>
            <a:r>
              <a:rPr lang="en-IE" dirty="0" smtClean="0"/>
              <a:t>Should anyone wish to make a disclosure it would be more appropriate to do that at a break/end of the Gathering.  Animators and members of the Parish Team should have numbers of people and organisations to help support someone in this situation.</a:t>
            </a:r>
            <a:endParaRPr lang="en-IE" dirty="0"/>
          </a:p>
          <a:p>
            <a:pPr>
              <a:lnSpc>
                <a:spcPct val="100000"/>
              </a:lnSpc>
              <a:spcBef>
                <a:spcPts val="0"/>
              </a:spcBef>
            </a:pPr>
            <a:endParaRPr lang="en-IE"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8302" y="410020"/>
            <a:ext cx="1342697" cy="13426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69465634"/>
      </p:ext>
    </p:extLst>
  </p:cSld>
  <p:clrMapOvr>
    <a:masterClrMapping/>
  </p:clrMapOvr>
  <p:timing>
    <p:tnLst>
      <p:par>
        <p:cTn id="1" dur="indefinite" restart="never" nodeType="tmRoot"/>
      </p:par>
    </p:tn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xmlns=""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Metropolitan</Template>
  <TotalTime>313</TotalTime>
  <Words>2403</Words>
  <Application>Microsoft Office PowerPoint</Application>
  <PresentationFormat>Custom</PresentationFormat>
  <Paragraphs>255</Paragraphs>
  <Slides>32</Slides>
  <Notes>7</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Metropolitan</vt:lpstr>
      <vt:lpstr>Training of  Small Group Leaders</vt:lpstr>
      <vt:lpstr>An Invitation</vt:lpstr>
      <vt:lpstr>The Logo</vt:lpstr>
      <vt:lpstr>Parish Gatherings</vt:lpstr>
      <vt:lpstr>Format of the Parish Gatherings</vt:lpstr>
      <vt:lpstr>Role of the Animator</vt:lpstr>
      <vt:lpstr>Role of the Small Group Leader</vt:lpstr>
      <vt:lpstr>Listening to Understand</vt:lpstr>
      <vt:lpstr>Appropriate Sharing</vt:lpstr>
      <vt:lpstr>Confidentiality</vt:lpstr>
      <vt:lpstr>What to do if…</vt:lpstr>
      <vt:lpstr>What to do if…</vt:lpstr>
      <vt:lpstr>What to do if…</vt:lpstr>
      <vt:lpstr>What to do if…</vt:lpstr>
      <vt:lpstr>What to do if…</vt:lpstr>
      <vt:lpstr>Writing the Responses</vt:lpstr>
      <vt:lpstr>Possible Dry Run of a Gathering</vt:lpstr>
      <vt:lpstr>MOMENT OF WELCOME </vt:lpstr>
      <vt:lpstr>MOMENT OF REFLECTION </vt:lpstr>
      <vt:lpstr>MOMENT OF INVITATION </vt:lpstr>
      <vt:lpstr>MOMENT OF PRAYER </vt:lpstr>
      <vt:lpstr>Synod Prayer</vt:lpstr>
      <vt:lpstr> Let us now listen to this piece of Scripture from the letter to the Romans (15:13) </vt:lpstr>
      <vt:lpstr>1st QUESTION FOR THIS EVENING </vt:lpstr>
      <vt:lpstr>IN SMALL GROUPS </vt:lpstr>
      <vt:lpstr>TEA BREAK </vt:lpstr>
      <vt:lpstr>BACK TO SMALL GROUPS –  A SCRIPTURE REFLECTION </vt:lpstr>
      <vt:lpstr>2nd QUESTION FOR THIS EVENING </vt:lpstr>
      <vt:lpstr>IN SMALL GROUPS </vt:lpstr>
      <vt:lpstr>MOMENT OF THANKS </vt:lpstr>
      <vt:lpstr>Thank you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Sharing our  Joys and Sorrows</dc:title>
  <dc:creator>Patricia Carroll</dc:creator>
  <cp:lastModifiedBy>Peter Siney</cp:lastModifiedBy>
  <cp:revision>40</cp:revision>
  <dcterms:created xsi:type="dcterms:W3CDTF">2021-11-17T13:14:55Z</dcterms:created>
  <dcterms:modified xsi:type="dcterms:W3CDTF">2022-01-23T17:15:31Z</dcterms:modified>
</cp:coreProperties>
</file>