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Inconsolata" panose="020B0604020202020204" charset="0"/>
      <p:regular r:id="rId26"/>
      <p:bold r:id="rId27"/>
    </p:embeddedFont>
    <p:embeddedFont>
      <p:font typeface="Lobster"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11e76bf9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11e76bf9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4db9521c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4db9521c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4db9521c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4db9521c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e0381af1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e0381af1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e0381af1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e0381af1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11e76bf9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11e76bf9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11e76bf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11e76bf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1e76bf9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1e76bf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11e76bf9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11e76bf9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11e76bf9d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11e76bf9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11e76bf9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11e76bf9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11e76bf9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11e76bf9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266d302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266d302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4db9521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4db9521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4db9521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4db9521c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youtube.com/watch?v=oyBStFF-rd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xtpng.com/en/transparent-png-nimbf/download" TargetMode="External"/><Relationship Id="rId7" Type="http://schemas.openxmlformats.org/officeDocument/2006/relationships/hyperlink" Target="https://www.limerickdiocese.org/news/john-henry-newman-the-greatest-catholic-theologian-since-aquina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cleanpng.com/png-pier-giorgio-frassati-world-youth-day-2016-pollone-5313615/download-png.html" TargetMode="External"/><Relationship Id="rId5" Type="http://schemas.openxmlformats.org/officeDocument/2006/relationships/hyperlink" Target="https://publicdomainvectors.org/en/free-clipart/Sisyphus-silhouette/78907.html" TargetMode="External"/><Relationship Id="rId4" Type="http://schemas.openxmlformats.org/officeDocument/2006/relationships/hyperlink" Target="https://publicdomainvectors.org/en/free-clipart/Dead-end-vector-silhouette/80047.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1mBpkj_ftKU"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7ymxW3rndk"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29750" y="389450"/>
            <a:ext cx="8353200" cy="43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dk1"/>
                </a:solidFill>
              </a:rPr>
              <a:t>Catholic Schools Week 2021</a:t>
            </a:r>
            <a:endParaRPr sz="2400" dirty="0">
              <a:solidFill>
                <a:schemeClr val="dk1"/>
              </a:solidFill>
            </a:endParaRPr>
          </a:p>
          <a:p>
            <a:pPr marL="0" lvl="0" indent="0" algn="ctr" rtl="0">
              <a:spcBef>
                <a:spcPts val="0"/>
              </a:spcBef>
              <a:spcAft>
                <a:spcPts val="0"/>
              </a:spcAft>
              <a:buNone/>
            </a:pPr>
            <a:r>
              <a:rPr lang="en" sz="2400" dirty="0">
                <a:solidFill>
                  <a:schemeClr val="dk1"/>
                </a:solidFill>
              </a:rPr>
              <a:t>Catholic S</a:t>
            </a:r>
            <a:r>
              <a:rPr lang="en-IE" sz="2400" dirty="0">
                <a:solidFill>
                  <a:schemeClr val="dk1"/>
                </a:solidFill>
              </a:rPr>
              <a:t>c</a:t>
            </a:r>
            <a:r>
              <a:rPr lang="en" sz="2400" dirty="0">
                <a:solidFill>
                  <a:schemeClr val="dk1"/>
                </a:solidFill>
              </a:rPr>
              <a:t>hools: Communities of Faith and Resilience</a:t>
            </a:r>
            <a:endParaRPr sz="2400" dirty="0">
              <a:solidFill>
                <a:schemeClr val="dk1"/>
              </a:solidFill>
            </a:endParaRPr>
          </a:p>
          <a:p>
            <a:pPr marL="0" lvl="0" indent="0" algn="ctr" rtl="0">
              <a:spcBef>
                <a:spcPts val="0"/>
              </a:spcBef>
              <a:spcAft>
                <a:spcPts val="0"/>
              </a:spcAft>
              <a:buNone/>
            </a:pPr>
            <a:endParaRPr lang="en" sz="2400" dirty="0">
              <a:solidFill>
                <a:schemeClr val="dk1"/>
              </a:solidFill>
            </a:endParaRPr>
          </a:p>
          <a:p>
            <a:pPr marL="0" lvl="0" indent="0" algn="ctr" rtl="0">
              <a:spcBef>
                <a:spcPts val="0"/>
              </a:spcBef>
              <a:spcAft>
                <a:spcPts val="0"/>
              </a:spcAft>
              <a:buNone/>
            </a:pPr>
            <a:r>
              <a:rPr lang="en" sz="2400" dirty="0">
                <a:solidFill>
                  <a:schemeClr val="dk1"/>
                </a:solidFill>
              </a:rPr>
              <a:t>Thursday</a:t>
            </a:r>
          </a:p>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4800" dirty="0">
                <a:solidFill>
                  <a:schemeClr val="dk1"/>
                </a:solidFill>
              </a:rPr>
              <a:t>CHALLENGES</a:t>
            </a:r>
            <a:endParaRPr sz="4800" dirty="0">
              <a:solidFill>
                <a:schemeClr val="dk1"/>
              </a:solidFill>
            </a:endParaRPr>
          </a:p>
          <a:p>
            <a:pPr marL="0" lvl="0" indent="0" algn="l" rtl="0">
              <a:lnSpc>
                <a:spcPct val="115000"/>
              </a:lnSpc>
              <a:spcBef>
                <a:spcPts val="0"/>
              </a:spcBef>
              <a:spcAft>
                <a:spcPts val="1000"/>
              </a:spcAft>
              <a:buClr>
                <a:schemeClr val="dk1"/>
              </a:buClr>
              <a:buSzPts val="1100"/>
              <a:buFont typeface="Arial"/>
              <a:buNone/>
            </a:pPr>
            <a:endParaRPr sz="11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p:nvPr/>
        </p:nvSpPr>
        <p:spPr>
          <a:xfrm>
            <a:off x="352500" y="323400"/>
            <a:ext cx="8656200" cy="4327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2400" dirty="0">
                <a:solidFill>
                  <a:srgbClr val="181818"/>
                </a:solidFill>
                <a:highlight>
                  <a:srgbClr val="FFFFFF"/>
                </a:highlight>
              </a:rPr>
              <a:t>‘Christ has no body now but yours. No hands, no feet on earth but yours. Yours are the eyes through which he looks compassion on this world. Yours are the feet with which he walks to do good. Yours are the hands through which he blesses all the world. Yours are the hands, yours are the feet, yours are the eyes, you are his body. Christ has no body now on earth but yours.’</a:t>
            </a:r>
            <a:endParaRPr sz="2400" dirty="0">
              <a:solidFill>
                <a:schemeClr val="dk1"/>
              </a:solidFill>
            </a:endParaRPr>
          </a:p>
          <a:p>
            <a:pPr marL="0" lvl="0" indent="0" algn="l" rtl="0">
              <a:spcBef>
                <a:spcPts val="1100"/>
              </a:spcBef>
              <a:spcAft>
                <a:spcPts val="0"/>
              </a:spcAft>
              <a:buNone/>
            </a:pPr>
            <a:r>
              <a:rPr lang="en" sz="2400" dirty="0">
                <a:solidFill>
                  <a:srgbClr val="181818"/>
                </a:solidFill>
                <a:highlight>
                  <a:srgbClr val="FFFFFF"/>
                </a:highlight>
              </a:rPr>
              <a:t>― </a:t>
            </a:r>
            <a:r>
              <a:rPr lang="en" sz="2400" b="1" dirty="0">
                <a:solidFill>
                  <a:srgbClr val="333333"/>
                </a:solidFill>
                <a:highlight>
                  <a:srgbClr val="FFFFFF"/>
                </a:highlight>
              </a:rPr>
              <a:t>Teresa of Avila</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p:nvPr/>
        </p:nvSpPr>
        <p:spPr>
          <a:xfrm>
            <a:off x="523600" y="446600"/>
            <a:ext cx="7915500" cy="23715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sz="2200" dirty="0"/>
              <a:t>What do you think Teresa of Avila means when she says ‘Christ has no body now but yours’?</a:t>
            </a:r>
            <a:endParaRPr sz="2200" dirty="0"/>
          </a:p>
          <a:p>
            <a:pPr marL="457200" lvl="0" indent="-368300" algn="l" rtl="0">
              <a:spcBef>
                <a:spcPts val="0"/>
              </a:spcBef>
              <a:spcAft>
                <a:spcPts val="0"/>
              </a:spcAft>
              <a:buSzPts val="2200"/>
              <a:buAutoNum type="arabicPeriod"/>
            </a:pPr>
            <a:r>
              <a:rPr lang="en" sz="2200" dirty="0"/>
              <a:t>Can you give examples of people that you know that do good things because of their love of God?</a:t>
            </a:r>
            <a:endParaRPr sz="2200" dirty="0"/>
          </a:p>
          <a:p>
            <a:pPr marL="457200" lvl="0" indent="-368300" algn="l" rtl="0">
              <a:spcBef>
                <a:spcPts val="0"/>
              </a:spcBef>
              <a:spcAft>
                <a:spcPts val="0"/>
              </a:spcAft>
              <a:buSzPts val="2200"/>
              <a:buAutoNum type="arabicPeriod"/>
            </a:pPr>
            <a:r>
              <a:rPr lang="en" sz="2200" dirty="0"/>
              <a:t>What are some ways that we can act as the hands and feet of Jesus in the lives of others?</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p:nvPr/>
        </p:nvSpPr>
        <p:spPr>
          <a:xfrm>
            <a:off x="169400" y="369600"/>
            <a:ext cx="8670000" cy="44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Numeracy Moment: Look up the following verses: </a:t>
            </a:r>
            <a:r>
              <a:rPr lang="en" sz="3000" b="1" dirty="0">
                <a:solidFill>
                  <a:srgbClr val="333333"/>
                </a:solidFill>
                <a:highlight>
                  <a:srgbClr val="FFFFFF"/>
                </a:highlight>
              </a:rPr>
              <a:t>Romans 8:28</a:t>
            </a:r>
            <a:r>
              <a:rPr lang="en" sz="3000" dirty="0">
                <a:solidFill>
                  <a:srgbClr val="333333"/>
                </a:solidFill>
                <a:highlight>
                  <a:srgbClr val="FFFFFF"/>
                </a:highlight>
              </a:rPr>
              <a:t> and </a:t>
            </a:r>
            <a:r>
              <a:rPr lang="en" sz="3000" b="1" dirty="0">
                <a:solidFill>
                  <a:srgbClr val="333333"/>
                </a:solidFill>
                <a:highlight>
                  <a:srgbClr val="FFFFFF"/>
                </a:highlight>
              </a:rPr>
              <a:t>Philippians 4:13</a:t>
            </a:r>
            <a:r>
              <a:rPr lang="en" sz="3000" dirty="0">
                <a:solidFill>
                  <a:srgbClr val="333333"/>
                </a:solidFill>
                <a:highlight>
                  <a:srgbClr val="FFFFFF"/>
                </a:highlight>
              </a:rPr>
              <a:t>.</a:t>
            </a:r>
            <a:endParaRPr sz="3000" dirty="0">
              <a:solidFill>
                <a:srgbClr val="333333"/>
              </a:solidFill>
              <a:highlight>
                <a:srgbClr val="FFFFFF"/>
              </a:highlight>
            </a:endParaRPr>
          </a:p>
          <a:p>
            <a:pPr marL="0" lvl="0" indent="0" algn="l" rtl="0">
              <a:spcBef>
                <a:spcPts val="0"/>
              </a:spcBef>
              <a:spcAft>
                <a:spcPts val="0"/>
              </a:spcAft>
              <a:buNone/>
            </a:pPr>
            <a:endParaRPr sz="3000" dirty="0">
              <a:solidFill>
                <a:srgbClr val="333333"/>
              </a:solidFill>
              <a:highlight>
                <a:srgbClr val="FFFFFF"/>
              </a:highlight>
            </a:endParaRPr>
          </a:p>
          <a:p>
            <a:pPr marL="457200" lvl="0" indent="-419100" algn="l" rtl="0">
              <a:spcBef>
                <a:spcPts val="0"/>
              </a:spcBef>
              <a:spcAft>
                <a:spcPts val="0"/>
              </a:spcAft>
              <a:buClr>
                <a:srgbClr val="333333"/>
              </a:buClr>
              <a:buSzPts val="3000"/>
              <a:buAutoNum type="arabicPeriod"/>
            </a:pPr>
            <a:r>
              <a:rPr lang="en" sz="3000" dirty="0">
                <a:solidFill>
                  <a:srgbClr val="333333"/>
                </a:solidFill>
                <a:highlight>
                  <a:srgbClr val="FFFFFF"/>
                </a:highlight>
              </a:rPr>
              <a:t>Write out the verses in your copy or journal.</a:t>
            </a:r>
            <a:endParaRPr sz="3000" dirty="0">
              <a:solidFill>
                <a:srgbClr val="333333"/>
              </a:solidFill>
              <a:highlight>
                <a:srgbClr val="FFFFFF"/>
              </a:highlight>
            </a:endParaRPr>
          </a:p>
          <a:p>
            <a:pPr marL="457200" lvl="0" indent="-419100" algn="l" rtl="0">
              <a:spcBef>
                <a:spcPts val="0"/>
              </a:spcBef>
              <a:spcAft>
                <a:spcPts val="0"/>
              </a:spcAft>
              <a:buClr>
                <a:srgbClr val="333333"/>
              </a:buClr>
              <a:buSzPts val="3000"/>
              <a:buAutoNum type="arabicPeriod"/>
            </a:pPr>
            <a:r>
              <a:rPr lang="en" sz="3000" dirty="0">
                <a:solidFill>
                  <a:srgbClr val="333333"/>
                </a:solidFill>
                <a:highlight>
                  <a:srgbClr val="FFFFFF"/>
                </a:highlight>
              </a:rPr>
              <a:t>What do they say to us about challenges in our lives?</a:t>
            </a:r>
            <a:endParaRPr sz="3000" dirty="0">
              <a:solidFill>
                <a:srgbClr val="333333"/>
              </a:solidFill>
              <a:highlight>
                <a:srgbClr val="FFFFFF"/>
              </a:highlight>
            </a:endParaRPr>
          </a:p>
          <a:p>
            <a:pPr marL="457200" lvl="0" indent="-419100" algn="l" rtl="0">
              <a:spcBef>
                <a:spcPts val="0"/>
              </a:spcBef>
              <a:spcAft>
                <a:spcPts val="0"/>
              </a:spcAft>
              <a:buClr>
                <a:srgbClr val="333333"/>
              </a:buClr>
              <a:buSzPts val="3000"/>
              <a:buAutoNum type="arabicPeriod"/>
            </a:pPr>
            <a:r>
              <a:rPr lang="en" sz="3000" dirty="0">
                <a:solidFill>
                  <a:srgbClr val="333333"/>
                </a:solidFill>
                <a:highlight>
                  <a:srgbClr val="FFFFFF"/>
                </a:highlight>
              </a:rPr>
              <a:t>How would our lives be different if we really lived according to the spirit of these verses?</a:t>
            </a:r>
            <a:endParaRPr sz="3000" dirty="0">
              <a:solidFill>
                <a:srgbClr val="333333"/>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384975" y="0"/>
            <a:ext cx="75303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8" name="Google Shape;128;p25"/>
          <p:cNvPicPr preferRelativeResize="0"/>
          <p:nvPr/>
        </p:nvPicPr>
        <p:blipFill>
          <a:blip r:embed="rId3">
            <a:alphaModFix/>
          </a:blip>
          <a:stretch>
            <a:fillRect/>
          </a:stretch>
        </p:blipFill>
        <p:spPr>
          <a:xfrm>
            <a:off x="1247375" y="1683275"/>
            <a:ext cx="5930149" cy="3116025"/>
          </a:xfrm>
          <a:prstGeom prst="rect">
            <a:avLst/>
          </a:prstGeom>
          <a:noFill/>
          <a:ln>
            <a:noFill/>
          </a:ln>
        </p:spPr>
      </p:pic>
      <p:sp>
        <p:nvSpPr>
          <p:cNvPr id="129" name="Google Shape;129;p25"/>
          <p:cNvSpPr txBox="1"/>
          <p:nvPr/>
        </p:nvSpPr>
        <p:spPr>
          <a:xfrm>
            <a:off x="369600" y="323400"/>
            <a:ext cx="8315700" cy="12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333333"/>
                </a:solidFill>
                <a:highlight>
                  <a:srgbClr val="FFFFFF"/>
                </a:highlight>
              </a:rPr>
              <a:t>Watch the short video (2:05 mins) below, which visualises the prayer of St John Henry Newman.</a:t>
            </a:r>
            <a:endParaRPr sz="1800" dirty="0">
              <a:solidFill>
                <a:srgbClr val="333333"/>
              </a:solidFill>
              <a:highlight>
                <a:srgbClr val="FFFFFF"/>
              </a:highlight>
            </a:endParaRPr>
          </a:p>
          <a:p>
            <a:pPr marL="457200" lvl="0" indent="-342900" algn="l" rtl="0">
              <a:spcBef>
                <a:spcPts val="0"/>
              </a:spcBef>
              <a:spcAft>
                <a:spcPts val="0"/>
              </a:spcAft>
              <a:buSzPts val="1800"/>
              <a:buAutoNum type="arabicPeriod"/>
            </a:pPr>
            <a:r>
              <a:rPr lang="en" sz="1800" dirty="0">
                <a:solidFill>
                  <a:srgbClr val="333333"/>
                </a:solidFill>
                <a:highlight>
                  <a:srgbClr val="FFFFFF"/>
                </a:highlight>
              </a:rPr>
              <a:t>How do you think this video relates to the theme of challenges, and to the prayer of St Teresa of Avila? Does it tell us something about how we can help others with challenges?</a:t>
            </a: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lang="en" sz="1800" dirty="0">
              <a:solidFill>
                <a:srgbClr val="333333"/>
              </a:solidFill>
              <a:highlight>
                <a:srgbClr val="FFFFFF"/>
              </a:highlight>
            </a:endParaRPr>
          </a:p>
          <a:p>
            <a:pPr marL="457200" lvl="0" indent="-342900" algn="l" rtl="0">
              <a:spcBef>
                <a:spcPts val="0"/>
              </a:spcBef>
              <a:spcAft>
                <a:spcPts val="0"/>
              </a:spcAft>
              <a:buSzPts val="1800"/>
              <a:buAutoNum type="arabicPeriod"/>
            </a:pPr>
            <a:endParaRPr sz="1800" dirty="0">
              <a:solidFill>
                <a:srgbClr val="333333"/>
              </a:solidFill>
              <a:highlight>
                <a:srgbClr val="FFFFFF"/>
              </a:highlight>
            </a:endParaRPr>
          </a:p>
          <a:p>
            <a:pPr marL="457200" lvl="0" indent="0" algn="l" rtl="0">
              <a:spcBef>
                <a:spcPts val="0"/>
              </a:spcBef>
              <a:spcAft>
                <a:spcPts val="0"/>
              </a:spcAft>
              <a:buNone/>
            </a:pPr>
            <a:r>
              <a:rPr lang="en" sz="1800" dirty="0">
                <a:solidFill>
                  <a:srgbClr val="333333"/>
                </a:solidFill>
                <a:highlight>
                  <a:srgbClr val="FFFFFF"/>
                </a:highlight>
                <a:uFill>
                  <a:noFill/>
                </a:uFill>
                <a:hlinkClick r:id="rId4"/>
              </a:rPr>
              <a:t>https://www.youtube.com/watch?v=oyBStFF-rdk</a:t>
            </a:r>
            <a:r>
              <a:rPr lang="en" sz="1800" dirty="0">
                <a:solidFill>
                  <a:srgbClr val="333333"/>
                </a:solidFill>
                <a:highlight>
                  <a:srgbClr val="FFFFFF"/>
                </a:highlight>
                <a:uFill>
                  <a:noFill/>
                </a:uFill>
              </a:rPr>
              <a:t> </a:t>
            </a:r>
            <a:endParaRPr sz="1800" dirty="0">
              <a:solidFill>
                <a:srgbClr val="33333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p:nvPr/>
        </p:nvSpPr>
        <p:spPr>
          <a:xfrm>
            <a:off x="295450" y="2343475"/>
            <a:ext cx="3975000" cy="2746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God has created me to do him</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some definite service.</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He has committed some work to me</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which he has not committed to another.</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 have my mission.</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 may never know it in this life,</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but I shall be told it in the next.</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 </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 </a:t>
            </a:r>
            <a:endParaRPr sz="1800">
              <a:solidFill>
                <a:srgbClr val="212529"/>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None/>
            </a:pPr>
            <a:endParaRPr sz="1800">
              <a:solidFill>
                <a:srgbClr val="212529"/>
              </a:solidFill>
              <a:highlight>
                <a:srgbClr val="FFFFFF"/>
              </a:highlight>
              <a:latin typeface="Georgia"/>
              <a:ea typeface="Georgia"/>
              <a:cs typeface="Georgia"/>
              <a:sym typeface="Georgia"/>
            </a:endParaRPr>
          </a:p>
        </p:txBody>
      </p:sp>
      <p:sp>
        <p:nvSpPr>
          <p:cNvPr id="135" name="Google Shape;135;p26"/>
          <p:cNvSpPr txBox="1"/>
          <p:nvPr/>
        </p:nvSpPr>
        <p:spPr>
          <a:xfrm>
            <a:off x="4633225" y="268650"/>
            <a:ext cx="3975000" cy="4606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 am a link in a chain,</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a bond of connection between persons.</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He has not created me for naught.</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 shall do good; I shall do his work.</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Therefore I will trust him.</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Whatever I do, wherever I am,</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 cannot be thrown away.</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If I am in sickness,</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my sickness may serve him.</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If I am in sorrow,</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my sorrow may serve him.</a:t>
            </a:r>
            <a:endParaRPr sz="1800">
              <a:solidFill>
                <a:srgbClr val="212529"/>
              </a:solidFill>
              <a:highlight>
                <a:srgbClr val="FFFFFF"/>
              </a:highlight>
              <a:latin typeface="Georgia"/>
              <a:ea typeface="Georgia"/>
              <a:cs typeface="Georgia"/>
              <a:sym typeface="Georgia"/>
            </a:endParaRPr>
          </a:p>
          <a:p>
            <a:pPr marL="0" lvl="0" indent="0" algn="l" rtl="0">
              <a:lnSpc>
                <a:spcPct val="105000"/>
              </a:lnSpc>
              <a:spcBef>
                <a:spcPts val="0"/>
              </a:spcBef>
              <a:spcAft>
                <a:spcPts val="0"/>
              </a:spcAft>
              <a:buNone/>
            </a:pPr>
            <a:r>
              <a:rPr lang="en" sz="1800">
                <a:solidFill>
                  <a:srgbClr val="212529"/>
                </a:solidFill>
                <a:highlight>
                  <a:srgbClr val="FFFFFF"/>
                </a:highlight>
                <a:latin typeface="Georgia"/>
                <a:ea typeface="Georgia"/>
                <a:cs typeface="Georgia"/>
                <a:sym typeface="Georgia"/>
              </a:rPr>
              <a:t>He does nothing in vain.</a:t>
            </a:r>
            <a:endParaRPr sz="1800">
              <a:solidFill>
                <a:srgbClr val="212529"/>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None/>
            </a:pPr>
            <a:r>
              <a:rPr lang="en" sz="1800">
                <a:solidFill>
                  <a:srgbClr val="212529"/>
                </a:solidFill>
                <a:highlight>
                  <a:srgbClr val="FFFFFF"/>
                </a:highlight>
                <a:latin typeface="Georgia"/>
                <a:ea typeface="Georgia"/>
                <a:cs typeface="Georgia"/>
                <a:sym typeface="Georgia"/>
              </a:rPr>
              <a:t>He knows what he's about.</a:t>
            </a:r>
            <a:endParaRPr sz="1800">
              <a:solidFill>
                <a:srgbClr val="212529"/>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None/>
            </a:pPr>
            <a:r>
              <a:rPr lang="en" sz="1300">
                <a:solidFill>
                  <a:srgbClr val="212529"/>
                </a:solidFill>
                <a:highlight>
                  <a:srgbClr val="FFFFFF"/>
                </a:highlight>
                <a:latin typeface="Georgia"/>
                <a:ea typeface="Georgia"/>
                <a:cs typeface="Georgia"/>
                <a:sym typeface="Georgia"/>
              </a:rPr>
              <a:t>Saint John Henry Newman</a:t>
            </a:r>
            <a:r>
              <a:rPr lang="en" sz="1800">
                <a:solidFill>
                  <a:srgbClr val="212529"/>
                </a:solidFill>
                <a:highlight>
                  <a:srgbClr val="FFFFFF"/>
                </a:highlight>
                <a:latin typeface="Georgia"/>
                <a:ea typeface="Georgia"/>
                <a:cs typeface="Georgia"/>
                <a:sym typeface="Georgia"/>
              </a:rPr>
              <a:t> </a:t>
            </a:r>
            <a:endParaRPr sz="1800">
              <a:solidFill>
                <a:srgbClr val="212529"/>
              </a:solidFill>
              <a:highlight>
                <a:srgbClr val="FFFFFF"/>
              </a:highlight>
              <a:latin typeface="Georgia"/>
              <a:ea typeface="Georgia"/>
              <a:cs typeface="Georgia"/>
              <a:sym typeface="Georgia"/>
            </a:endParaRPr>
          </a:p>
        </p:txBody>
      </p:sp>
      <p:pic>
        <p:nvPicPr>
          <p:cNvPr id="136" name="Google Shape;136;p26"/>
          <p:cNvPicPr preferRelativeResize="0"/>
          <p:nvPr/>
        </p:nvPicPr>
        <p:blipFill>
          <a:blip r:embed="rId3">
            <a:alphaModFix/>
          </a:blip>
          <a:stretch>
            <a:fillRect/>
          </a:stretch>
        </p:blipFill>
        <p:spPr>
          <a:xfrm flipH="1">
            <a:off x="1096000" y="81675"/>
            <a:ext cx="2373900" cy="237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19500" y="383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Credits</a:t>
            </a:r>
            <a:endParaRPr sz="2400" dirty="0"/>
          </a:p>
        </p:txBody>
      </p:sp>
      <p:sp>
        <p:nvSpPr>
          <p:cNvPr id="142" name="Google Shape;142;p27"/>
          <p:cNvSpPr txBox="1">
            <a:spLocks noGrp="1"/>
          </p:cNvSpPr>
          <p:nvPr>
            <p:ph type="body" idx="1"/>
          </p:nvPr>
        </p:nvSpPr>
        <p:spPr>
          <a:xfrm>
            <a:off x="4195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tx1"/>
                </a:solidFill>
                <a:latin typeface="+mn-lt"/>
              </a:rPr>
              <a:t>Orange Bullseye:</a:t>
            </a:r>
            <a:r>
              <a:rPr lang="en" sz="1000" dirty="0">
                <a:latin typeface="+mn-lt"/>
              </a:rPr>
              <a:t> </a:t>
            </a:r>
            <a:r>
              <a:rPr lang="en" sz="1000" u="sng" dirty="0">
                <a:solidFill>
                  <a:schemeClr val="hlink"/>
                </a:solidFill>
                <a:latin typeface="+mn-lt"/>
                <a:hlinkClick r:id="rId3"/>
              </a:rPr>
              <a:t>https://www.nextpng.com/en/transparent-png-nimbf/download</a:t>
            </a:r>
            <a:r>
              <a:rPr lang="en" sz="1000" dirty="0">
                <a:latin typeface="+mn-lt"/>
              </a:rPr>
              <a:t> </a:t>
            </a:r>
            <a:endParaRPr sz="1000" dirty="0">
              <a:latin typeface="+mn-lt"/>
            </a:endParaRPr>
          </a:p>
          <a:p>
            <a:pPr marL="0" lvl="0" indent="0" algn="l" rtl="0">
              <a:spcBef>
                <a:spcPts val="0"/>
              </a:spcBef>
              <a:spcAft>
                <a:spcPts val="0"/>
              </a:spcAft>
              <a:buNone/>
            </a:pPr>
            <a:r>
              <a:rPr lang="en" sz="1000" dirty="0">
                <a:solidFill>
                  <a:schemeClr val="tx1"/>
                </a:solidFill>
                <a:latin typeface="+mn-lt"/>
              </a:rPr>
              <a:t>Dead End road sign Black and White:</a:t>
            </a:r>
            <a:r>
              <a:rPr lang="en" sz="1000" dirty="0">
                <a:latin typeface="+mn-lt"/>
              </a:rPr>
              <a:t> </a:t>
            </a:r>
            <a:r>
              <a:rPr lang="en" sz="1000" u="sng" dirty="0">
                <a:solidFill>
                  <a:schemeClr val="hlink"/>
                </a:solidFill>
                <a:latin typeface="+mn-lt"/>
                <a:hlinkClick r:id="rId4"/>
              </a:rPr>
              <a:t>https://publicdomainvectors.org/en/free-clipart/Dead-end-vector-silhouette/80047.html</a:t>
            </a:r>
            <a:endParaRPr sz="1000" dirty="0">
              <a:latin typeface="+mn-lt"/>
            </a:endParaRPr>
          </a:p>
          <a:p>
            <a:pPr marL="0" lvl="0" indent="0" algn="l" rtl="0">
              <a:lnSpc>
                <a:spcPct val="100000"/>
              </a:lnSpc>
              <a:spcBef>
                <a:spcPts val="0"/>
              </a:spcBef>
              <a:spcAft>
                <a:spcPts val="0"/>
              </a:spcAft>
              <a:buNone/>
            </a:pPr>
            <a:r>
              <a:rPr lang="en" sz="1000" dirty="0">
                <a:solidFill>
                  <a:schemeClr val="tx1"/>
                </a:solidFill>
                <a:latin typeface="+mn-lt"/>
              </a:rPr>
              <a:t>Sisyphus Black and White:</a:t>
            </a:r>
            <a:r>
              <a:rPr lang="en" sz="1000" dirty="0">
                <a:latin typeface="+mn-lt"/>
              </a:rPr>
              <a:t> </a:t>
            </a:r>
            <a:r>
              <a:rPr lang="en" sz="1000" u="sng" dirty="0">
                <a:solidFill>
                  <a:schemeClr val="hlink"/>
                </a:solidFill>
                <a:latin typeface="+mn-lt"/>
                <a:hlinkClick r:id="rId5"/>
              </a:rPr>
              <a:t>https://publicdomainvectors.org/en/free-clipart/Sisyphus-silhouette/78907.html</a:t>
            </a:r>
            <a:endParaRPr sz="1000" dirty="0">
              <a:latin typeface="+mn-lt"/>
            </a:endParaRPr>
          </a:p>
          <a:p>
            <a:pPr marL="0" lvl="0" indent="0" algn="l" rtl="0">
              <a:lnSpc>
                <a:spcPct val="100000"/>
              </a:lnSpc>
              <a:spcBef>
                <a:spcPts val="0"/>
              </a:spcBef>
              <a:spcAft>
                <a:spcPts val="0"/>
              </a:spcAft>
              <a:buNone/>
            </a:pPr>
            <a:r>
              <a:rPr lang="en" sz="1000" dirty="0">
                <a:solidFill>
                  <a:schemeClr val="tx1"/>
                </a:solidFill>
                <a:latin typeface="+mn-lt"/>
              </a:rPr>
              <a:t>Round picure of Pier Giorlgio: </a:t>
            </a:r>
            <a:r>
              <a:rPr lang="en" sz="1000" u="sng" dirty="0">
                <a:solidFill>
                  <a:schemeClr val="hlink"/>
                </a:solidFill>
                <a:latin typeface="+mn-lt"/>
                <a:hlinkClick r:id="rId6"/>
              </a:rPr>
              <a:t>https://www.cleanpng.com/png-pier-giorgio-frassati-world-youth-day-2016-pollone-5313615/download-png.html</a:t>
            </a:r>
            <a:endParaRPr sz="1000" dirty="0">
              <a:latin typeface="+mn-lt"/>
            </a:endParaRPr>
          </a:p>
          <a:p>
            <a:pPr marL="0" lvl="0" indent="0" algn="l" rtl="0">
              <a:lnSpc>
                <a:spcPct val="100000"/>
              </a:lnSpc>
              <a:spcBef>
                <a:spcPts val="0"/>
              </a:spcBef>
              <a:spcAft>
                <a:spcPts val="0"/>
              </a:spcAft>
              <a:buNone/>
            </a:pPr>
            <a:r>
              <a:rPr lang="en" sz="1000" dirty="0">
                <a:solidFill>
                  <a:schemeClr val="tx1"/>
                </a:solidFill>
                <a:latin typeface="+mn-lt"/>
              </a:rPr>
              <a:t>All other images of Pier Giorgio courtesy of Frassati USA – used with permission.</a:t>
            </a:r>
            <a:endParaRPr sz="1000" dirty="0">
              <a:solidFill>
                <a:schemeClr val="tx1"/>
              </a:solidFill>
              <a:latin typeface="+mn-lt"/>
            </a:endParaRPr>
          </a:p>
          <a:p>
            <a:pPr marL="0" lvl="0" indent="0" algn="l" rtl="0">
              <a:lnSpc>
                <a:spcPct val="100000"/>
              </a:lnSpc>
              <a:spcBef>
                <a:spcPts val="0"/>
              </a:spcBef>
              <a:spcAft>
                <a:spcPts val="0"/>
              </a:spcAft>
              <a:buClr>
                <a:schemeClr val="dk1"/>
              </a:buClr>
              <a:buSzPts val="1100"/>
              <a:buFont typeface="Arial"/>
              <a:buNone/>
            </a:pPr>
            <a:r>
              <a:rPr lang="en" sz="1000" dirty="0">
                <a:solidFill>
                  <a:schemeClr val="dk1"/>
                </a:solidFill>
                <a:latin typeface="+mn-lt"/>
              </a:rPr>
              <a:t>Image of John </a:t>
            </a:r>
            <a:r>
              <a:rPr lang="en" sz="1000">
                <a:solidFill>
                  <a:schemeClr val="dk1"/>
                </a:solidFill>
                <a:latin typeface="+mn-lt"/>
              </a:rPr>
              <a:t>Henry Newman: </a:t>
            </a:r>
            <a:r>
              <a:rPr lang="en" sz="1000" u="sng" dirty="0">
                <a:solidFill>
                  <a:schemeClr val="accent5"/>
                </a:solidFill>
                <a:latin typeface="+mn-lt"/>
                <a:hlinkClick r:id="rId7">
                  <a:extLst>
                    <a:ext uri="{A12FA001-AC4F-418D-AE19-62706E023703}">
                      <ahyp:hlinkClr xmlns:ahyp="http://schemas.microsoft.com/office/drawing/2018/hyperlinkcolor" val="tx"/>
                    </a:ext>
                  </a:extLst>
                </a:hlinkClick>
              </a:rPr>
              <a:t>https://www.limerickdiocese.org/news/john-henry-newman-the-greatest-catholic-theologian-since-aquinas/</a:t>
            </a:r>
            <a:endParaRPr sz="1000" dirty="0">
              <a:solidFill>
                <a:schemeClr val="dk1"/>
              </a:solidFill>
              <a:latin typeface="+mn-lt"/>
            </a:endParaRPr>
          </a:p>
          <a:p>
            <a:pPr marL="0" lvl="0" indent="0" algn="l" rtl="0">
              <a:lnSpc>
                <a:spcPct val="100000"/>
              </a:lnSpc>
              <a:spcBef>
                <a:spcPts val="0"/>
              </a:spcBef>
              <a:spcAft>
                <a:spcPts val="0"/>
              </a:spcAft>
              <a:buNone/>
            </a:pPr>
            <a:endParaRPr sz="10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311700" y="354725"/>
            <a:ext cx="8520600" cy="259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latin typeface="Times New Roman"/>
                <a:ea typeface="Times New Roman"/>
                <a:cs typeface="Times New Roman"/>
                <a:sym typeface="Times New Roman"/>
              </a:rPr>
              <a:t>Come to me, all you who are weary and heavy-burdened, and I will give you </a:t>
            </a:r>
            <a:endParaRPr sz="5200">
              <a:latin typeface="Times New Roman"/>
              <a:ea typeface="Times New Roman"/>
              <a:cs typeface="Times New Roman"/>
              <a:sym typeface="Times New Roman"/>
            </a:endParaRPr>
          </a:p>
        </p:txBody>
      </p:sp>
      <p:sp>
        <p:nvSpPr>
          <p:cNvPr id="60" name="Google Shape;60;p14"/>
          <p:cNvSpPr txBox="1">
            <a:spLocks noGrp="1"/>
          </p:cNvSpPr>
          <p:nvPr>
            <p:ph type="subTitle" idx="1"/>
          </p:nvPr>
        </p:nvSpPr>
        <p:spPr>
          <a:xfrm>
            <a:off x="311700" y="27325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100">
                <a:latin typeface="Times New Roman"/>
                <a:ea typeface="Times New Roman"/>
                <a:cs typeface="Times New Roman"/>
                <a:sym typeface="Times New Roman"/>
              </a:rPr>
              <a:t>REST</a:t>
            </a:r>
            <a:endParaRPr sz="7100">
              <a:latin typeface="Times New Roman"/>
              <a:ea typeface="Times New Roman"/>
              <a:cs typeface="Times New Roman"/>
              <a:sym typeface="Times New Roman"/>
            </a:endParaRPr>
          </a:p>
        </p:txBody>
      </p:sp>
      <p:pic>
        <p:nvPicPr>
          <p:cNvPr id="61" name="Google Shape;61;p14"/>
          <p:cNvPicPr preferRelativeResize="0"/>
          <p:nvPr/>
        </p:nvPicPr>
        <p:blipFill>
          <a:blip r:embed="rId3">
            <a:alphaModFix/>
          </a:blip>
          <a:stretch>
            <a:fillRect/>
          </a:stretch>
        </p:blipFill>
        <p:spPr>
          <a:xfrm>
            <a:off x="1856075" y="2947924"/>
            <a:ext cx="2149100" cy="1473600"/>
          </a:xfrm>
          <a:prstGeom prst="rect">
            <a:avLst/>
          </a:prstGeom>
          <a:noFill/>
          <a:ln>
            <a:noFill/>
          </a:ln>
        </p:spPr>
      </p:pic>
      <p:pic>
        <p:nvPicPr>
          <p:cNvPr id="62" name="Google Shape;62;p14"/>
          <p:cNvPicPr preferRelativeResize="0"/>
          <p:nvPr/>
        </p:nvPicPr>
        <p:blipFill>
          <a:blip r:embed="rId3">
            <a:alphaModFix/>
          </a:blip>
          <a:stretch>
            <a:fillRect/>
          </a:stretch>
        </p:blipFill>
        <p:spPr>
          <a:xfrm flipH="1">
            <a:off x="5363225" y="2947937"/>
            <a:ext cx="2149124" cy="1473600"/>
          </a:xfrm>
          <a:prstGeom prst="rect">
            <a:avLst/>
          </a:prstGeom>
          <a:noFill/>
          <a:ln>
            <a:noFill/>
          </a:ln>
        </p:spPr>
      </p:pic>
      <p:sp>
        <p:nvSpPr>
          <p:cNvPr id="63" name="Google Shape;63;p14"/>
          <p:cNvSpPr txBox="1"/>
          <p:nvPr/>
        </p:nvSpPr>
        <p:spPr>
          <a:xfrm>
            <a:off x="6905850" y="4484000"/>
            <a:ext cx="21492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t>Matthew 11:28</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subTitle" idx="1"/>
          </p:nvPr>
        </p:nvSpPr>
        <p:spPr>
          <a:xfrm>
            <a:off x="3973125" y="554950"/>
            <a:ext cx="5090100" cy="3957300"/>
          </a:xfrm>
          <a:prstGeom prst="rect">
            <a:avLst/>
          </a:prstGeom>
        </p:spPr>
        <p:txBody>
          <a:bodyPr spcFirstLastPara="1" wrap="square" lIns="91425" tIns="91425" rIns="91425" bIns="91425" anchor="t" anchorCtr="0">
            <a:noAutofit/>
          </a:bodyPr>
          <a:lstStyle/>
          <a:p>
            <a:pPr marL="182880" lvl="0" indent="0" algn="l" rtl="0">
              <a:spcBef>
                <a:spcPts val="0"/>
              </a:spcBef>
              <a:spcAft>
                <a:spcPts val="0"/>
              </a:spcAft>
              <a:buNone/>
            </a:pPr>
            <a:r>
              <a:rPr lang="en" sz="3600" dirty="0">
                <a:solidFill>
                  <a:srgbClr val="000000"/>
                </a:solidFill>
              </a:rPr>
              <a:t>Students will learn examine various challenges in life. They will look at how faith can affect how we face up to challenges</a:t>
            </a:r>
            <a:endParaRPr sz="3600" dirty="0"/>
          </a:p>
        </p:txBody>
      </p:sp>
      <p:sp>
        <p:nvSpPr>
          <p:cNvPr id="69" name="Google Shape;69;p15"/>
          <p:cNvSpPr/>
          <p:nvPr/>
        </p:nvSpPr>
        <p:spPr>
          <a:xfrm flipH="1">
            <a:off x="169400" y="769975"/>
            <a:ext cx="3911400" cy="2802600"/>
          </a:xfrm>
          <a:prstGeom prst="wedgeEllipseCallout">
            <a:avLst>
              <a:gd name="adj1" fmla="val -22465"/>
              <a:gd name="adj2" fmla="val 61949"/>
            </a:avLst>
          </a:prstGeom>
          <a:solidFill>
            <a:srgbClr val="FF9900"/>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D966"/>
              </a:highlight>
            </a:endParaRPr>
          </a:p>
        </p:txBody>
      </p:sp>
      <p:sp>
        <p:nvSpPr>
          <p:cNvPr id="70" name="Google Shape;70;p15"/>
          <p:cNvSpPr txBox="1"/>
          <p:nvPr/>
        </p:nvSpPr>
        <p:spPr>
          <a:xfrm>
            <a:off x="754575" y="1031775"/>
            <a:ext cx="3418800" cy="11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Lobster"/>
                <a:ea typeface="Lobster"/>
                <a:cs typeface="Lobster"/>
                <a:sym typeface="Lobster"/>
              </a:rPr>
              <a:t>Learning Intention </a:t>
            </a:r>
            <a:endParaRPr sz="6000">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subTitle" idx="1"/>
          </p:nvPr>
        </p:nvSpPr>
        <p:spPr>
          <a:xfrm>
            <a:off x="200200" y="259025"/>
            <a:ext cx="4696800" cy="48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00000"/>
                </a:solidFill>
              </a:rPr>
              <a:t>Success Criteria:</a:t>
            </a:r>
            <a:endParaRPr sz="3000" b="1" dirty="0">
              <a:solidFill>
                <a:srgbClr val="000000"/>
              </a:solidFill>
            </a:endParaRPr>
          </a:p>
          <a:p>
            <a:pPr marL="0" lvl="0" indent="0" algn="l" rtl="0">
              <a:spcBef>
                <a:spcPts val="0"/>
              </a:spcBef>
              <a:spcAft>
                <a:spcPts val="0"/>
              </a:spcAft>
              <a:buNone/>
            </a:pPr>
            <a:r>
              <a:rPr lang="en" sz="2100" b="1" dirty="0">
                <a:solidFill>
                  <a:srgbClr val="000000"/>
                </a:solidFill>
              </a:rPr>
              <a:t>Students will be able to explain the word challenge and identify different examples of challenges.</a:t>
            </a:r>
            <a:endParaRPr sz="2100" b="1" dirty="0">
              <a:solidFill>
                <a:srgbClr val="000000"/>
              </a:solidFill>
            </a:endParaRPr>
          </a:p>
          <a:p>
            <a:pPr marL="0" lvl="0" indent="0" algn="l" rtl="0">
              <a:spcBef>
                <a:spcPts val="0"/>
              </a:spcBef>
              <a:spcAft>
                <a:spcPts val="0"/>
              </a:spcAft>
              <a:buNone/>
            </a:pPr>
            <a:endParaRPr sz="2100" b="1" dirty="0">
              <a:solidFill>
                <a:srgbClr val="000000"/>
              </a:solidFill>
            </a:endParaRPr>
          </a:p>
          <a:p>
            <a:pPr marL="0" lvl="0" indent="0" algn="l" rtl="0">
              <a:spcBef>
                <a:spcPts val="0"/>
              </a:spcBef>
              <a:spcAft>
                <a:spcPts val="0"/>
              </a:spcAft>
              <a:buNone/>
            </a:pPr>
            <a:r>
              <a:rPr lang="en" sz="2100" b="1" dirty="0">
                <a:solidFill>
                  <a:srgbClr val="000000"/>
                </a:solidFill>
              </a:rPr>
              <a:t>Students will be able to describe how members of the Christian faith have been challenged and how they met those challenges.</a:t>
            </a:r>
            <a:endParaRPr sz="2100" b="1" dirty="0">
              <a:solidFill>
                <a:srgbClr val="000000"/>
              </a:solidFill>
            </a:endParaRPr>
          </a:p>
          <a:p>
            <a:pPr marL="0" lvl="0" indent="0" algn="l" rtl="0">
              <a:spcBef>
                <a:spcPts val="0"/>
              </a:spcBef>
              <a:spcAft>
                <a:spcPts val="0"/>
              </a:spcAft>
              <a:buNone/>
            </a:pPr>
            <a:endParaRPr sz="2100" b="1" dirty="0">
              <a:solidFill>
                <a:srgbClr val="000000"/>
              </a:solidFill>
            </a:endParaRPr>
          </a:p>
          <a:p>
            <a:pPr marL="0" lvl="0" indent="0" algn="l" rtl="0">
              <a:spcBef>
                <a:spcPts val="0"/>
              </a:spcBef>
              <a:spcAft>
                <a:spcPts val="0"/>
              </a:spcAft>
              <a:buNone/>
            </a:pPr>
            <a:endParaRPr sz="2100" b="1" dirty="0">
              <a:solidFill>
                <a:srgbClr val="000000"/>
              </a:solidFill>
            </a:endParaRPr>
          </a:p>
          <a:p>
            <a:pPr marL="0" lvl="0" indent="0" algn="l" rtl="0">
              <a:spcBef>
                <a:spcPts val="0"/>
              </a:spcBef>
              <a:spcAft>
                <a:spcPts val="0"/>
              </a:spcAft>
              <a:buNone/>
            </a:pPr>
            <a:endParaRPr sz="2100" b="1" dirty="0">
              <a:solidFill>
                <a:srgbClr val="000000"/>
              </a:solidFill>
            </a:endParaRPr>
          </a:p>
        </p:txBody>
      </p:sp>
      <p:pic>
        <p:nvPicPr>
          <p:cNvPr id="76" name="Google Shape;76;p16"/>
          <p:cNvPicPr preferRelativeResize="0"/>
          <p:nvPr/>
        </p:nvPicPr>
        <p:blipFill>
          <a:blip r:embed="rId3">
            <a:alphaModFix/>
          </a:blip>
          <a:stretch>
            <a:fillRect/>
          </a:stretch>
        </p:blipFill>
        <p:spPr>
          <a:xfrm>
            <a:off x="4746575" y="1082494"/>
            <a:ext cx="4059325" cy="29785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5735650" y="1493900"/>
            <a:ext cx="2557150" cy="2557150"/>
          </a:xfrm>
          <a:prstGeom prst="rect">
            <a:avLst/>
          </a:prstGeom>
          <a:noFill/>
          <a:ln>
            <a:noFill/>
          </a:ln>
        </p:spPr>
      </p:pic>
      <p:pic>
        <p:nvPicPr>
          <p:cNvPr id="82" name="Google Shape;82;p17"/>
          <p:cNvPicPr preferRelativeResize="0"/>
          <p:nvPr/>
        </p:nvPicPr>
        <p:blipFill rotWithShape="1">
          <a:blip r:embed="rId4">
            <a:alphaModFix/>
          </a:blip>
          <a:srcRect l="29102" t="-940" r="5129" b="940"/>
          <a:stretch/>
        </p:blipFill>
        <p:spPr>
          <a:xfrm>
            <a:off x="1231975" y="1158075"/>
            <a:ext cx="2974026" cy="2827350"/>
          </a:xfrm>
          <a:prstGeom prst="rect">
            <a:avLst/>
          </a:prstGeom>
          <a:noFill/>
          <a:ln>
            <a:noFill/>
          </a:ln>
        </p:spPr>
      </p:pic>
      <p:sp>
        <p:nvSpPr>
          <p:cNvPr id="83" name="Google Shape;83;p17"/>
          <p:cNvSpPr txBox="1"/>
          <p:nvPr/>
        </p:nvSpPr>
        <p:spPr>
          <a:xfrm>
            <a:off x="337050" y="261800"/>
            <a:ext cx="8469900" cy="12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Look at these two images. Which one do you think is the best image to represent what a challenge is? Discuss your answer as a class or in pairs.</a:t>
            </a:r>
            <a:endParaRPr sz="2400" dirty="0"/>
          </a:p>
          <a:p>
            <a:pPr marL="0" lvl="0" indent="0" algn="l" rtl="0">
              <a:spcBef>
                <a:spcPts val="0"/>
              </a:spcBef>
              <a:spcAft>
                <a:spcPts val="0"/>
              </a:spcAft>
              <a:buNone/>
            </a:pPr>
            <a:endParaRPr sz="2400" dirty="0"/>
          </a:p>
          <a:p>
            <a:pPr marL="457200" lvl="0" indent="0" algn="l" rtl="0">
              <a:spcBef>
                <a:spcPts val="0"/>
              </a:spcBef>
              <a:spcAft>
                <a:spcPts val="0"/>
              </a:spcAft>
              <a:buNone/>
            </a:pPr>
            <a:endParaRPr sz="2400" dirty="0"/>
          </a:p>
        </p:txBody>
      </p:sp>
      <p:sp>
        <p:nvSpPr>
          <p:cNvPr id="84" name="Google Shape;84;p17"/>
          <p:cNvSpPr txBox="1"/>
          <p:nvPr/>
        </p:nvSpPr>
        <p:spPr>
          <a:xfrm>
            <a:off x="337050" y="3985425"/>
            <a:ext cx="8469900" cy="12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As individuals or as a class, come up with a different image that expresses what a challenge is. You may want to doodle or draw it in your copy or journal.</a:t>
            </a:r>
            <a:endParaRPr sz="2400" dirty="0"/>
          </a:p>
          <a:p>
            <a:pPr marL="0" lvl="0" indent="0" algn="l" rtl="0">
              <a:spcBef>
                <a:spcPts val="0"/>
              </a:spcBef>
              <a:spcAft>
                <a:spcPts val="0"/>
              </a:spcAft>
              <a:buNone/>
            </a:pPr>
            <a:endParaRPr sz="2400" dirty="0"/>
          </a:p>
          <a:p>
            <a:pPr marL="457200" lvl="0" indent="0" algn="l" rtl="0">
              <a:spcBef>
                <a:spcPts val="0"/>
              </a:spcBef>
              <a:spcAft>
                <a:spcPts val="0"/>
              </a:spcAft>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616000" y="508200"/>
            <a:ext cx="8130900" cy="3880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AutoNum type="arabicPeriod"/>
            </a:pPr>
            <a:r>
              <a:rPr lang="en" sz="2400" dirty="0">
                <a:solidFill>
                  <a:schemeClr val="dk1"/>
                </a:solidFill>
              </a:rPr>
              <a:t>In your copy or journal, name the challenges you feel that young people face and then vote as a class for which one is a) most common b) most difficult.</a:t>
            </a:r>
            <a:endParaRPr sz="2400" dirty="0">
              <a:solidFill>
                <a:schemeClr val="dk1"/>
              </a:solidFill>
            </a:endParaRPr>
          </a:p>
          <a:p>
            <a:pPr marL="457200" lvl="0" indent="-381000" algn="l" rtl="0">
              <a:spcBef>
                <a:spcPts val="0"/>
              </a:spcBef>
              <a:spcAft>
                <a:spcPts val="0"/>
              </a:spcAft>
              <a:buClr>
                <a:schemeClr val="dk1"/>
              </a:buClr>
              <a:buSzPts val="2400"/>
              <a:buAutoNum type="arabicPeriod"/>
            </a:pPr>
            <a:r>
              <a:rPr lang="en" sz="2400" dirty="0">
                <a:solidFill>
                  <a:schemeClr val="dk1"/>
                </a:solidFill>
              </a:rPr>
              <a:t>List the challenges have been faced by the whole world in the past year.</a:t>
            </a:r>
            <a:endParaRPr lang="en-US" sz="2400" dirty="0">
              <a:solidFill>
                <a:schemeClr val="dk1"/>
              </a:solidFill>
            </a:endParaRPr>
          </a:p>
          <a:p>
            <a:pPr marL="457200" lvl="0" indent="-381000" algn="l" rtl="0">
              <a:spcBef>
                <a:spcPts val="0"/>
              </a:spcBef>
              <a:spcAft>
                <a:spcPts val="0"/>
              </a:spcAft>
              <a:buClr>
                <a:schemeClr val="dk1"/>
              </a:buClr>
              <a:buSzPts val="2400"/>
              <a:buAutoNum type="arabicPeriod"/>
            </a:pPr>
            <a:r>
              <a:rPr lang="en-US" sz="2400" dirty="0">
                <a:solidFill>
                  <a:schemeClr val="dk1"/>
                </a:solidFill>
              </a:rPr>
              <a:t>In both lists, highlight the challenges which are likely to affect a) young people b) the world in general for the foreseeable future.</a:t>
            </a:r>
          </a:p>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p:nvPr/>
        </p:nvSpPr>
        <p:spPr>
          <a:xfrm>
            <a:off x="3783575" y="2880894"/>
            <a:ext cx="3662400" cy="5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https://youtu.be/1mBpkj_ftKU</a:t>
            </a:r>
            <a:endParaRPr sz="1800"/>
          </a:p>
        </p:txBody>
      </p:sp>
      <p:pic>
        <p:nvPicPr>
          <p:cNvPr id="95" name="Google Shape;95;p19"/>
          <p:cNvPicPr preferRelativeResize="0"/>
          <p:nvPr/>
        </p:nvPicPr>
        <p:blipFill>
          <a:blip r:embed="rId4">
            <a:alphaModFix/>
          </a:blip>
          <a:stretch>
            <a:fillRect/>
          </a:stretch>
        </p:blipFill>
        <p:spPr>
          <a:xfrm>
            <a:off x="465363" y="85075"/>
            <a:ext cx="2908170" cy="4838699"/>
          </a:xfrm>
          <a:prstGeom prst="rect">
            <a:avLst/>
          </a:prstGeom>
          <a:noFill/>
          <a:ln>
            <a:noFill/>
          </a:ln>
        </p:spPr>
      </p:pic>
      <p:sp>
        <p:nvSpPr>
          <p:cNvPr id="96" name="Google Shape;96;p19"/>
          <p:cNvSpPr txBox="1"/>
          <p:nvPr/>
        </p:nvSpPr>
        <p:spPr>
          <a:xfrm>
            <a:off x="3783575" y="578975"/>
            <a:ext cx="5103000" cy="8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Watch this video (5 mins) about the challenging life of Blessed Pier Giorgio Frassati, a privileged young Italian man who developed a profound love for the poor because of his deep faith. He died very young, probably because he contracted polio from his work with the poor.</a:t>
            </a:r>
            <a:endParaRPr sz="1900" dirty="0"/>
          </a:p>
        </p:txBody>
      </p:sp>
      <p:pic>
        <p:nvPicPr>
          <p:cNvPr id="5" name="Google Shape;95;p19">
            <a:extLst>
              <a:ext uri="{FF2B5EF4-FFF2-40B4-BE49-F238E27FC236}">
                <a16:creationId xmlns:a16="http://schemas.microsoft.com/office/drawing/2014/main" id="{FBF50586-5147-4939-8366-FD6307435BB4}"/>
              </a:ext>
            </a:extLst>
          </p:cNvPr>
          <p:cNvPicPr preferRelativeResize="0"/>
          <p:nvPr/>
        </p:nvPicPr>
        <p:blipFill>
          <a:blip r:embed="rId4">
            <a:alphaModFix/>
          </a:blip>
          <a:stretch>
            <a:fillRect/>
          </a:stretch>
        </p:blipFill>
        <p:spPr>
          <a:xfrm>
            <a:off x="465363" y="15635"/>
            <a:ext cx="2908170"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p:nvPr/>
        </p:nvSpPr>
        <p:spPr>
          <a:xfrm>
            <a:off x="508200" y="600600"/>
            <a:ext cx="8115600" cy="3988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dirty="0"/>
              <a:t>What challenges did Pier Giorgio face as a young boy with his parents?</a:t>
            </a:r>
            <a:endParaRPr sz="2400" dirty="0"/>
          </a:p>
          <a:p>
            <a:pPr marL="457200" lvl="0" indent="-381000" algn="l" rtl="0">
              <a:spcBef>
                <a:spcPts val="0"/>
              </a:spcBef>
              <a:spcAft>
                <a:spcPts val="0"/>
              </a:spcAft>
              <a:buSzPts val="2400"/>
              <a:buAutoNum type="arabicPeriod"/>
            </a:pPr>
            <a:r>
              <a:rPr lang="en" sz="2400" dirty="0"/>
              <a:t>What happened to him in school?</a:t>
            </a:r>
            <a:endParaRPr sz="2400" dirty="0"/>
          </a:p>
          <a:p>
            <a:pPr marL="457200" lvl="0" indent="-381000" algn="l" rtl="0">
              <a:spcBef>
                <a:spcPts val="0"/>
              </a:spcBef>
              <a:spcAft>
                <a:spcPts val="0"/>
              </a:spcAft>
              <a:buSzPts val="2400"/>
              <a:buAutoNum type="arabicPeriod"/>
            </a:pPr>
            <a:r>
              <a:rPr lang="en" sz="2400" dirty="0"/>
              <a:t>What qualities did Pier Giorgio have that we might not normally associate with a saint?</a:t>
            </a:r>
            <a:endParaRPr sz="2400" dirty="0"/>
          </a:p>
          <a:p>
            <a:pPr marL="457200" lvl="0" indent="-381000" algn="l" rtl="0">
              <a:spcBef>
                <a:spcPts val="0"/>
              </a:spcBef>
              <a:spcAft>
                <a:spcPts val="0"/>
              </a:spcAft>
              <a:buSzPts val="2400"/>
              <a:buAutoNum type="arabicPeriod"/>
            </a:pPr>
            <a:r>
              <a:rPr lang="en" sz="2400" dirty="0"/>
              <a:t>How do you think Pier Giorgio’s faith in God might have helped him overcome various challenges?</a:t>
            </a:r>
            <a:endParaRPr sz="2400" dirty="0"/>
          </a:p>
          <a:p>
            <a:pPr marL="457200" lvl="0" indent="-381000" algn="l" rtl="0">
              <a:spcBef>
                <a:spcPts val="0"/>
              </a:spcBef>
              <a:spcAft>
                <a:spcPts val="0"/>
              </a:spcAft>
              <a:buSzPts val="2400"/>
              <a:buAutoNum type="arabicPeriod"/>
            </a:pPr>
            <a:r>
              <a:rPr lang="en" sz="2400" dirty="0"/>
              <a:t>In today’s world, are you aware of any people who might have overcome challenges because of their faith?</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a:hlinkClick r:id="rId3"/>
          </p:cNvPr>
          <p:cNvPicPr preferRelativeResize="0"/>
          <p:nvPr/>
        </p:nvPicPr>
        <p:blipFill>
          <a:blip r:embed="rId4">
            <a:alphaModFix/>
          </a:blip>
          <a:stretch>
            <a:fillRect/>
          </a:stretch>
        </p:blipFill>
        <p:spPr>
          <a:xfrm>
            <a:off x="1752600" y="1815575"/>
            <a:ext cx="5638800" cy="3076575"/>
          </a:xfrm>
          <a:prstGeom prst="rect">
            <a:avLst/>
          </a:prstGeom>
          <a:noFill/>
          <a:ln>
            <a:noFill/>
          </a:ln>
        </p:spPr>
      </p:pic>
      <p:sp>
        <p:nvSpPr>
          <p:cNvPr id="107" name="Google Shape;107;p21"/>
          <p:cNvSpPr txBox="1"/>
          <p:nvPr/>
        </p:nvSpPr>
        <p:spPr>
          <a:xfrm>
            <a:off x="169400" y="107800"/>
            <a:ext cx="84237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Inconsolata"/>
                <a:ea typeface="Inconsolata"/>
                <a:cs typeface="Inconsolata"/>
                <a:sym typeface="Inconsolata"/>
              </a:rPr>
              <a:t>Watch the video of the hymn ‘Christ has no body now but yours’. The words of the prayer by Teresa of Avila on which it is based are found on the next page.</a:t>
            </a:r>
          </a:p>
          <a:p>
            <a:pPr marL="0" lvl="0" indent="0" algn="l" rtl="0">
              <a:spcBef>
                <a:spcPts val="0"/>
              </a:spcBef>
              <a:spcAft>
                <a:spcPts val="0"/>
              </a:spcAft>
              <a:buNone/>
            </a:pPr>
            <a:r>
              <a:rPr lang="en" sz="1600" u="sng" dirty="0">
                <a:solidFill>
                  <a:schemeClr val="hlink"/>
                </a:solidFill>
                <a:hlinkClick r:id="rId3"/>
              </a:rPr>
              <a:t>https://www.youtube.com/watch?v=w7ymxW3rndk</a:t>
            </a:r>
            <a:r>
              <a:rPr lang="en" sz="2900" dirty="0">
                <a:latin typeface="Inconsolata"/>
                <a:ea typeface="Inconsolata"/>
                <a:cs typeface="Inconsolata"/>
                <a:sym typeface="Inconsolata"/>
              </a:rPr>
              <a:t> </a:t>
            </a:r>
            <a:endParaRPr sz="2900" dirty="0">
              <a:latin typeface="Inconsolata"/>
              <a:ea typeface="Inconsolata"/>
              <a:cs typeface="Inconsolata"/>
              <a:sym typeface="Inconsolat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963</Words>
  <Application>Microsoft Office PowerPoint</Application>
  <PresentationFormat>On-screen Show (16:9)</PresentationFormat>
  <Paragraphs>85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Times New Roman</vt:lpstr>
      <vt:lpstr>Georgia</vt:lpstr>
      <vt:lpstr>Calibri</vt:lpstr>
      <vt:lpstr>Inconsolata</vt:lpstr>
      <vt:lpstr>Lobster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O'Donovan</dc:creator>
  <cp:lastModifiedBy>David Macken</cp:lastModifiedBy>
  <cp:revision>7</cp:revision>
  <dcterms:modified xsi:type="dcterms:W3CDTF">2020-12-15T11:55:22Z</dcterms:modified>
</cp:coreProperties>
</file>