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aveat" panose="020B0604020202020204" charset="0"/>
      <p:regular r:id="rId29"/>
      <p:bold r:id="rId30"/>
    </p:embeddedFont>
    <p:embeddedFont>
      <p:font typeface="Century" panose="02040604050505020304" pitchFamily="18" charset="0"/>
      <p:regular r:id="rId31"/>
    </p:embeddedFont>
    <p:embeddedFont>
      <p:font typeface="Lobster"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9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90a2be272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90a2be272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e5b4b0c8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e5b4b0c8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20d89934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20d89934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e5b4b0c8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e5b4b0c8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0a1e4943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90a1e4943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0a1e49439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0a1e4943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0a1e4943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0a1e4943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5e5b4b0c8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5e5b4b0c8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e5b4b0c87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e5b4b0c87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e5b4b0c87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e5b4b0c8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0a2be27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0a2be27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10e2463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10e2463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1068e2d1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1068e2d1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e5b4b0c8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e5b4b0c87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0a2be272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0a2be272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0a2be272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0a2be272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e5b4b0c8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e5b4b0c8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90a2be2728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90a2be272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0a2be27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0a2be27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0a2be272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0a2be272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0a2be2728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90a2be2728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CEEv2cInpk8"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hyperlink" Target="https://www.stickpng.com/img/download/584abb151da7ae6ee4705dcf" TargetMode="External"/><Relationship Id="rId3" Type="http://schemas.openxmlformats.org/officeDocument/2006/relationships/hyperlink" Target="https://www.nextpng.com/en/transparent-png-nimbf/download" TargetMode="External"/><Relationship Id="rId7" Type="http://schemas.openxmlformats.org/officeDocument/2006/relationships/hyperlink" Target="https://pixabay.com/vectors/glass-magnifier-loupe-magnify-159521/"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hyperlink" Target="https://lookoutforlearning.wordpress.com/tag/think-pair-share/" TargetMode="External"/><Relationship Id="rId11" Type="http://schemas.openxmlformats.org/officeDocument/2006/relationships/hyperlink" Target="https://unsplash.com/s/photos/black-person-at-prayer?utm_source=unsplash&amp;utm_medium=referral&amp;utm_content=creditCopyText" TargetMode="External"/><Relationship Id="rId5" Type="http://schemas.openxmlformats.org/officeDocument/2006/relationships/hyperlink" Target="https://www.pexels.com/search/grandparents%20and%20grandchildren/" TargetMode="External"/><Relationship Id="rId10" Type="http://schemas.openxmlformats.org/officeDocument/2006/relationships/hyperlink" Target="https://unsplash.com/@phaeton_vision?utm_source=unsplash&amp;utm_medium=referral&amp;utm_content=creditCopyText" TargetMode="External"/><Relationship Id="rId4" Type="http://schemas.openxmlformats.org/officeDocument/2006/relationships/hyperlink" Target="https://scpeanutgallery.files.wordpress.com/2015/06/old-people-and-young-people-300x273.jpg" TargetMode="External"/><Relationship Id="rId9" Type="http://schemas.openxmlformats.org/officeDocument/2006/relationships/hyperlink" Target="https://www.limerickdiocese.org/news/john-henry-newman-the-greatest-catholic-theologian-since-aquina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A7HNHjGNnA"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A7HNHjGNnA"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65900" y="0"/>
            <a:ext cx="8500500" cy="4042200"/>
          </a:xfrm>
          <a:prstGeom prst="rect">
            <a:avLst/>
          </a:prstGeom>
        </p:spPr>
        <p:txBody>
          <a:bodyPr spcFirstLastPara="1" wrap="square" lIns="91425" tIns="91425" rIns="91425" bIns="91425" anchor="b" anchorCtr="0">
            <a:noAutofit/>
          </a:bodyPr>
          <a:lstStyle/>
          <a:p>
            <a:pPr algn="ct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Seachtain na Scoileanna Caitliceacha 2021</a:t>
            </a:r>
            <a:b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Scoileanna Caitliceacha:</a:t>
            </a:r>
            <a:b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Pobail an Chreidimh agus an Teacht Aniar</a:t>
            </a:r>
            <a:endParaRPr lang="en-US" sz="4800" dirty="0"/>
          </a:p>
          <a:p>
            <a:pPr marL="0" lvl="0" indent="0" algn="ctr" rtl="0">
              <a:spcBef>
                <a:spcPts val="0"/>
              </a:spcBef>
              <a:spcAft>
                <a:spcPts val="0"/>
              </a:spcAft>
              <a:buNone/>
            </a:pPr>
            <a:r>
              <a:rPr lang="en-IE" sz="4800" dirty="0"/>
              <a:t>An Chéadaoin</a:t>
            </a:r>
            <a:endParaRPr sz="4800" dirty="0"/>
          </a:p>
          <a:p>
            <a:pPr marL="0" lvl="0" indent="0" algn="ctr" rtl="0">
              <a:spcBef>
                <a:spcPts val="0"/>
              </a:spcBef>
              <a:spcAft>
                <a:spcPts val="0"/>
              </a:spcAft>
              <a:buNone/>
            </a:pPr>
            <a:r>
              <a:rPr lang="en" sz="4800" dirty="0"/>
              <a:t>Grá agus an Dlúthpháirtíocht Idirghlúine</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35" name="Google Shape;135;p22"/>
          <p:cNvSpPr txBox="1"/>
          <p:nvPr/>
        </p:nvSpPr>
        <p:spPr>
          <a:xfrm>
            <a:off x="539000" y="-61600"/>
            <a:ext cx="8361900" cy="40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dirty="0"/>
          </a:p>
          <a:p>
            <a:pPr marL="0" lvl="0" indent="0" algn="l" rtl="0">
              <a:spcBef>
                <a:spcPts val="0"/>
              </a:spcBef>
              <a:spcAft>
                <a:spcPts val="0"/>
              </a:spcAft>
              <a:buNone/>
            </a:pPr>
            <a:r>
              <a:rPr lang="en" sz="2300" dirty="0"/>
              <a:t>Bhuaigh Coláiste Calasanctius ón Órán Mór sa Ghaillimh an duais chré-umha as an tionscadal ‘Our Living Scenes’ i gcomórtas na dlúthpháirtíochta idirghlúine DCU sa bhliain 2019. Buaileann daltaí na hidirbhliana le seanóirí an phobail gach Déardaoin, agus glacann siad páirt in imeachtaí lena chéile. Breathnaigh ar an bhfíseán gearr seo (1:24 nóim.)</a:t>
            </a:r>
          </a:p>
          <a:p>
            <a:pPr marL="0" lvl="0" indent="0" algn="l" rtl="0">
              <a:spcBef>
                <a:spcPts val="0"/>
              </a:spcBef>
              <a:spcAft>
                <a:spcPts val="0"/>
              </a:spcAft>
              <a:buNone/>
            </a:pPr>
            <a:r>
              <a:rPr lang="en" sz="2300" dirty="0"/>
              <a:t>: </a:t>
            </a:r>
            <a:r>
              <a:rPr lang="en" sz="2300" dirty="0">
                <a:hlinkClick r:id="rId3"/>
              </a:rPr>
              <a:t>https://youtu.be/CEEv2cInpk8</a:t>
            </a:r>
            <a:r>
              <a:rPr lang="en" sz="2300" dirty="0"/>
              <a:t> </a:t>
            </a:r>
            <a:endParaRPr sz="2300" dirty="0"/>
          </a:p>
          <a:p>
            <a:pPr marL="0" lvl="0" indent="0" algn="l" rtl="0">
              <a:spcBef>
                <a:spcPts val="0"/>
              </a:spcBef>
              <a:spcAft>
                <a:spcPts val="0"/>
              </a:spcAft>
              <a:buNone/>
            </a:pPr>
            <a:endParaRPr sz="2300"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pic>
        <p:nvPicPr>
          <p:cNvPr id="136" name="Google Shape;136;p22">
            <a:hlinkClick r:id="rId3"/>
          </p:cNvPr>
          <p:cNvPicPr preferRelativeResize="0"/>
          <p:nvPr/>
        </p:nvPicPr>
        <p:blipFill>
          <a:blip r:embed="rId4">
            <a:alphaModFix/>
          </a:blip>
          <a:stretch>
            <a:fillRect/>
          </a:stretch>
        </p:blipFill>
        <p:spPr>
          <a:xfrm>
            <a:off x="2278064" y="2846162"/>
            <a:ext cx="3842400" cy="2223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0" y="0"/>
            <a:ext cx="6122700" cy="541197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highlight>
                  <a:srgbClr val="00FFFF"/>
                </a:highlight>
                <a:latin typeface="Calibri"/>
                <a:ea typeface="Calibri"/>
                <a:cs typeface="Calibri"/>
                <a:sym typeface="Calibri"/>
              </a:rPr>
              <a:t>Smaoinigh, Péireáil, Roinn:</a:t>
            </a:r>
            <a:endParaRPr sz="2400" dirty="0">
              <a:solidFill>
                <a:schemeClr val="dk1"/>
              </a:solidFill>
              <a:highlight>
                <a:srgbClr val="00FFFF"/>
              </a:highlight>
              <a:latin typeface="Calibri"/>
              <a:ea typeface="Calibri"/>
              <a:cs typeface="Calibri"/>
              <a:sym typeface="Calibri"/>
            </a:endParaRPr>
          </a:p>
          <a:p>
            <a:pPr marL="0" lvl="0" indent="0" algn="l" rtl="0">
              <a:spcBef>
                <a:spcPts val="0"/>
              </a:spcBef>
              <a:spcAft>
                <a:spcPts val="0"/>
              </a:spcAft>
              <a:buNone/>
            </a:pPr>
            <a:endParaRPr lang="en" sz="2400" dirty="0">
              <a:solidFill>
                <a:schemeClr val="dk1"/>
              </a:solidFill>
              <a:highlight>
                <a:srgbClr val="00FFFF"/>
              </a:highlight>
              <a:latin typeface="Calibri"/>
              <a:ea typeface="Calibri"/>
              <a:cs typeface="Calibri"/>
              <a:sym typeface="Calibri"/>
            </a:endParaRPr>
          </a:p>
          <a:p>
            <a:pPr marL="0" lvl="0" indent="0" algn="l" rtl="0">
              <a:spcBef>
                <a:spcPts val="0"/>
              </a:spcBef>
              <a:spcAft>
                <a:spcPts val="0"/>
              </a:spcAft>
              <a:buNone/>
            </a:pPr>
            <a:r>
              <a:rPr lang="en" sz="2400" dirty="0">
                <a:solidFill>
                  <a:schemeClr val="dk1"/>
                </a:solidFill>
                <a:highlight>
                  <a:srgbClr val="00FFFF"/>
                </a:highlight>
                <a:latin typeface="Calibri"/>
                <a:ea typeface="Calibri"/>
                <a:cs typeface="Calibri"/>
                <a:sym typeface="Calibri"/>
              </a:rPr>
              <a:t>Smaoinigh:</a:t>
            </a:r>
            <a:r>
              <a:rPr lang="en" sz="2400" dirty="0">
                <a:solidFill>
                  <a:schemeClr val="dk1"/>
                </a:solidFill>
                <a:latin typeface="Calibri"/>
                <a:ea typeface="Calibri"/>
                <a:cs typeface="Calibri"/>
                <a:sym typeface="Calibri"/>
              </a:rPr>
              <a:t> Déan machnamh ar rud suntasach a thug tú faoi deara san fhíseán. </a:t>
            </a:r>
          </a:p>
          <a:p>
            <a:pPr marL="0" lvl="0" indent="0" algn="l" rtl="0">
              <a:spcBef>
                <a:spcPts val="0"/>
              </a:spcBef>
              <a:spcAft>
                <a:spcPts val="0"/>
              </a:spcAft>
              <a:buNone/>
            </a:pPr>
            <a:endParaRPr lang="en" sz="24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highlight>
                  <a:srgbClr val="00FFFF"/>
                </a:highlight>
                <a:latin typeface="Calibri"/>
                <a:ea typeface="Calibri"/>
                <a:cs typeface="Calibri"/>
                <a:sym typeface="Calibri"/>
              </a:rPr>
              <a:t>Péireáil: </a:t>
            </a:r>
            <a:r>
              <a:rPr lang="en" sz="2400" dirty="0">
                <a:solidFill>
                  <a:schemeClr val="dk1"/>
                </a:solidFill>
                <a:latin typeface="Calibri"/>
                <a:ea typeface="Calibri"/>
                <a:cs typeface="Calibri"/>
                <a:sym typeface="Calibri"/>
              </a:rPr>
              <a:t>Pioc duine eile leis an léargas sin a roinnt leo. Mínigh an fáth le do rogha. </a:t>
            </a:r>
            <a:r>
              <a:rPr lang="ga-IE" sz="2400" dirty="0">
                <a:solidFill>
                  <a:schemeClr val="dk1"/>
                </a:solidFill>
                <a:latin typeface="Calibri"/>
                <a:ea typeface="Calibri"/>
                <a:cs typeface="Calibri"/>
                <a:sym typeface="Calibri"/>
              </a:rPr>
              <a:t>L</a:t>
            </a:r>
            <a:r>
              <a:rPr lang="en" sz="2400" dirty="0">
                <a:solidFill>
                  <a:schemeClr val="dk1"/>
                </a:solidFill>
                <a:latin typeface="Calibri"/>
                <a:ea typeface="Calibri"/>
                <a:cs typeface="Calibri"/>
                <a:sym typeface="Calibri"/>
              </a:rPr>
              <a:t>ig don duine eile an rud céanna a dhéanamh. </a:t>
            </a:r>
          </a:p>
          <a:p>
            <a:pPr marL="0" lvl="0" indent="0" algn="l" rtl="0">
              <a:spcBef>
                <a:spcPts val="0"/>
              </a:spcBef>
              <a:spcAft>
                <a:spcPts val="0"/>
              </a:spcAft>
              <a:buNone/>
            </a:pPr>
            <a:endParaRPr lang="en" sz="24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highlight>
                  <a:srgbClr val="00FFFF"/>
                </a:highlight>
                <a:latin typeface="Calibri"/>
                <a:ea typeface="Calibri"/>
                <a:cs typeface="Calibri"/>
                <a:sym typeface="Calibri"/>
              </a:rPr>
              <a:t>Roinn: </a:t>
            </a:r>
            <a:r>
              <a:rPr lang="en" sz="2400" dirty="0">
                <a:solidFill>
                  <a:schemeClr val="dk1"/>
                </a:solidFill>
                <a:latin typeface="Calibri"/>
                <a:ea typeface="Calibri"/>
                <a:cs typeface="Calibri"/>
                <a:sym typeface="Calibri"/>
              </a:rPr>
              <a:t>Roghnaigh péire eile agus roinn an léargas leosan. Déan plé ag an deireadh mar rang iomlán.</a:t>
            </a:r>
            <a:endParaRPr sz="2400" dirty="0">
              <a:solidFill>
                <a:schemeClr val="dk1"/>
              </a:solidFill>
              <a:latin typeface="Calibri"/>
              <a:ea typeface="Calibri"/>
              <a:cs typeface="Calibri"/>
              <a:sym typeface="Calibri"/>
            </a:endParaRPr>
          </a:p>
        </p:txBody>
      </p:sp>
      <p:sp>
        <p:nvSpPr>
          <p:cNvPr id="143" name="Google Shape;14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5" name="Picture 4">
            <a:extLst>
              <a:ext uri="{FF2B5EF4-FFF2-40B4-BE49-F238E27FC236}">
                <a16:creationId xmlns:a16="http://schemas.microsoft.com/office/drawing/2014/main" id="{9FEE3771-456E-4C4C-B066-6A2724E99F3C}"/>
              </a:ext>
            </a:extLst>
          </p:cNvPr>
          <p:cNvPicPr>
            <a:picLocks noChangeAspect="1"/>
          </p:cNvPicPr>
          <p:nvPr/>
        </p:nvPicPr>
        <p:blipFill rotWithShape="1">
          <a:blip r:embed="rId3"/>
          <a:srcRect l="16279" t="45063" r="58605" b="9317"/>
          <a:stretch/>
        </p:blipFill>
        <p:spPr>
          <a:xfrm>
            <a:off x="6283842" y="510363"/>
            <a:ext cx="2296633" cy="3317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49" name="Google Shape;149;p24"/>
          <p:cNvSpPr txBox="1"/>
          <p:nvPr/>
        </p:nvSpPr>
        <p:spPr>
          <a:xfrm>
            <a:off x="249050" y="308000"/>
            <a:ext cx="8300400" cy="467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Mura mbíonn deis ann an ‘Smaoinigh/Péireáil/Roinn’ a dhéanamh, is féidir leis na daltaí indibhidiúla na ceisteanna seo a fhreagairt, agus plé a dhéanamh leis an rang mar ghrúpa ina dhiaidh sin. </a:t>
            </a:r>
            <a:endParaRPr sz="1600" dirty="0"/>
          </a:p>
          <a:p>
            <a:pPr marL="457200" lvl="0" indent="-381000" algn="l" rtl="0">
              <a:spcBef>
                <a:spcPts val="0"/>
              </a:spcBef>
              <a:spcAft>
                <a:spcPts val="0"/>
              </a:spcAft>
              <a:buSzPts val="2400"/>
              <a:buAutoNum type="arabicPeriod"/>
            </a:pPr>
            <a:r>
              <a:rPr lang="en" sz="2400" dirty="0"/>
              <a:t>Déan liosta de na scileanna a roinn na seanóirí leis na daoine óga. </a:t>
            </a:r>
          </a:p>
          <a:p>
            <a:pPr marL="457200" lvl="0" indent="-381000" algn="l" rtl="0">
              <a:spcBef>
                <a:spcPts val="0"/>
              </a:spcBef>
              <a:spcAft>
                <a:spcPts val="0"/>
              </a:spcAft>
              <a:buSzPts val="2400"/>
              <a:buAutoNum type="arabicPeriod"/>
            </a:pPr>
            <a:r>
              <a:rPr lang="en" sz="2400" dirty="0"/>
              <a:t>Déan liosta de na scileanna a roinn na daoine óga leis na seanóirí. </a:t>
            </a:r>
          </a:p>
          <a:p>
            <a:pPr marL="457200" lvl="0" indent="-381000" algn="l" rtl="0">
              <a:spcBef>
                <a:spcPts val="0"/>
              </a:spcBef>
              <a:spcAft>
                <a:spcPts val="0"/>
              </a:spcAft>
              <a:buSzPts val="2400"/>
              <a:buAutoNum type="arabicPeriod"/>
            </a:pPr>
            <a:r>
              <a:rPr lang="en" sz="2400" dirty="0"/>
              <a:t>Cén tionchar a bheadh ag obair na hidirbhliana ar shaol na seanóirí an dóigh leat? Ar mheon na n-óg? </a:t>
            </a:r>
          </a:p>
          <a:p>
            <a:pPr marL="457200" lvl="0" indent="-381000" algn="l" rtl="0">
              <a:spcBef>
                <a:spcPts val="0"/>
              </a:spcBef>
              <a:spcAft>
                <a:spcPts val="0"/>
              </a:spcAft>
              <a:buSzPts val="2400"/>
              <a:buAutoNum type="arabicPeriod"/>
            </a:pPr>
            <a:r>
              <a:rPr lang="en" sz="2400" dirty="0"/>
              <a:t>Conas mar a léiríonn an físeán an dlúthpháirtíocht idirghlúine agus an rath?</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8184110" y="2571750"/>
            <a:ext cx="1069175" cy="2138373"/>
          </a:xfrm>
          <a:prstGeom prst="rect">
            <a:avLst/>
          </a:prstGeom>
          <a:noFill/>
          <a:ln>
            <a:noFill/>
          </a:ln>
        </p:spPr>
      </p:pic>
      <p:sp>
        <p:nvSpPr>
          <p:cNvPr id="155" name="Google Shape;155;p25"/>
          <p:cNvSpPr txBox="1"/>
          <p:nvPr/>
        </p:nvSpPr>
        <p:spPr>
          <a:xfrm>
            <a:off x="0" y="-92383"/>
            <a:ext cx="8718698" cy="495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chemeClr val="dk1"/>
                </a:solidFill>
                <a:highlight>
                  <a:srgbClr val="00FFFF"/>
                </a:highlight>
                <a:latin typeface="Calibri"/>
                <a:ea typeface="Calibri"/>
                <a:cs typeface="Calibri"/>
                <a:sym typeface="Calibri"/>
              </a:rPr>
              <a:t>Tráth Uimhearthachta: </a:t>
            </a:r>
            <a:r>
              <a:rPr lang="en" sz="3600" dirty="0">
                <a:solidFill>
                  <a:schemeClr val="dk1"/>
                </a:solidFill>
                <a:latin typeface="Calibri"/>
                <a:ea typeface="Calibri"/>
                <a:cs typeface="Calibri"/>
                <a:sym typeface="Calibri"/>
              </a:rPr>
              <a:t> </a:t>
            </a:r>
            <a:r>
              <a:rPr lang="en" sz="2400" dirty="0">
                <a:solidFill>
                  <a:schemeClr val="dk1"/>
                </a:solidFill>
                <a:latin typeface="Calibri"/>
                <a:ea typeface="Calibri"/>
                <a:cs typeface="Calibri"/>
                <a:sym typeface="Calibri"/>
              </a:rPr>
              <a:t>Seo iad na staitisticí don chleachtadh reiligiúnach ó dhaonáireamh 2016.</a:t>
            </a: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latin typeface="Calibri"/>
                <a:ea typeface="Calibri"/>
                <a:cs typeface="Calibri"/>
                <a:sym typeface="Calibri"/>
              </a:rPr>
              <a:t>Sa bhliain 2016 d’ardaigh céatadán na gCaitliceach Rómhánach de réir a ch</a:t>
            </a:r>
            <a:r>
              <a:rPr lang="ga-IE" sz="2400" dirty="0">
                <a:solidFill>
                  <a:schemeClr val="dk1"/>
                </a:solidFill>
                <a:latin typeface="Calibri"/>
                <a:ea typeface="Calibri"/>
                <a:cs typeface="Calibri"/>
                <a:sym typeface="Calibri"/>
              </a:rPr>
              <a:t>é</a:t>
            </a:r>
            <a:r>
              <a:rPr lang="en" sz="2400" dirty="0">
                <a:solidFill>
                  <a:schemeClr val="dk1"/>
                </a:solidFill>
                <a:latin typeface="Calibri"/>
                <a:ea typeface="Calibri"/>
                <a:cs typeface="Calibri"/>
                <a:sym typeface="Calibri"/>
              </a:rPr>
              <a:t>ile ó 75.5 % daoine faoi bhun 1bl. go 83.5 % den aoisghrúpa 11 bl. Thit an líon ansin leis an dul in aois go dtí an leibhéal is ísle ag 60.5 % den aoisghrúpa 27 bl., </a:t>
            </a:r>
            <a:r>
              <a:rPr lang="en-IE" sz="2400" dirty="0">
                <a:solidFill>
                  <a:schemeClr val="dk1"/>
                </a:solidFill>
                <a:latin typeface="Calibri"/>
                <a:ea typeface="Calibri"/>
                <a:cs typeface="Calibri"/>
                <a:sym typeface="Calibri"/>
              </a:rPr>
              <a:t>agus chuaigh </a:t>
            </a:r>
            <a:r>
              <a:rPr lang="en" sz="2400" dirty="0">
                <a:solidFill>
                  <a:schemeClr val="dk1"/>
                </a:solidFill>
                <a:latin typeface="Calibri"/>
                <a:ea typeface="Calibri"/>
                <a:cs typeface="Calibri"/>
                <a:sym typeface="Calibri"/>
              </a:rPr>
              <a:t>s</a:t>
            </a:r>
            <a:r>
              <a:rPr lang="ga-IE" sz="2400" dirty="0">
                <a:solidFill>
                  <a:schemeClr val="dk1"/>
                </a:solidFill>
                <a:latin typeface="Calibri"/>
                <a:ea typeface="Calibri"/>
                <a:cs typeface="Calibri"/>
                <a:sym typeface="Calibri"/>
              </a:rPr>
              <a:t>é</a:t>
            </a:r>
            <a:r>
              <a:rPr lang="en" sz="2400" dirty="0">
                <a:solidFill>
                  <a:schemeClr val="dk1"/>
                </a:solidFill>
                <a:latin typeface="Calibri"/>
                <a:ea typeface="Calibri"/>
                <a:cs typeface="Calibri"/>
                <a:sym typeface="Calibri"/>
              </a:rPr>
              <a:t> in airde go rialta go dtí an bhuaic ag 91.9 % na ndaoine 82 bl. </a:t>
            </a:r>
            <a:r>
              <a:rPr lang="en-IE" sz="2400" dirty="0">
                <a:solidFill>
                  <a:schemeClr val="dk1"/>
                </a:solidFill>
                <a:latin typeface="Calibri"/>
                <a:ea typeface="Calibri"/>
                <a:cs typeface="Calibri"/>
                <a:sym typeface="Calibri"/>
              </a:rPr>
              <a:t>d</a:t>
            </a:r>
            <a:r>
              <a:rPr lang="en" sz="2400" dirty="0">
                <a:solidFill>
                  <a:schemeClr val="dk1"/>
                </a:solidFill>
                <a:latin typeface="Calibri"/>
                <a:ea typeface="Calibri"/>
                <a:cs typeface="Calibri"/>
                <a:sym typeface="Calibri"/>
              </a:rPr>
              <a:t>’aois.</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 sz="2400" dirty="0">
                <a:solidFill>
                  <a:schemeClr val="dk1"/>
                </a:solidFill>
                <a:latin typeface="Calibri"/>
                <a:ea typeface="Calibri"/>
                <a:cs typeface="Calibri"/>
                <a:sym typeface="Calibri"/>
              </a:rPr>
              <a:t>Is féidir a mhalairt de phatrún a thabhairt faoi deara ó thaobh na ndaoine a deir nach bhfuil creideamh ar bith acu. Baineann </a:t>
            </a:r>
          </a:p>
          <a:p>
            <a:pPr marL="0" lvl="0" indent="0" algn="l" rtl="0">
              <a:spcBef>
                <a:spcPts val="0"/>
              </a:spcBef>
              <a:spcAft>
                <a:spcPts val="0"/>
              </a:spcAft>
              <a:buNone/>
            </a:pPr>
            <a:r>
              <a:rPr lang="en" sz="2400" dirty="0">
                <a:solidFill>
                  <a:schemeClr val="dk1"/>
                </a:solidFill>
                <a:latin typeface="Calibri"/>
                <a:ea typeface="Calibri"/>
                <a:cs typeface="Calibri"/>
                <a:sym typeface="Calibri"/>
              </a:rPr>
              <a:t>céatadán íseal 4.5 % le daoine 12bl. Éiríonn na figiúirí go buaic 18.5% de dhaoine 26bl., agus titeann de réir mar a théann an daonra in aois. </a:t>
            </a:r>
            <a:endParaRPr sz="2400" dirty="0">
              <a:solidFill>
                <a:schemeClr val="dk1"/>
              </a:solidFill>
              <a:latin typeface="Calibri"/>
              <a:ea typeface="Calibri"/>
              <a:cs typeface="Calibri"/>
              <a:sym typeface="Calibri"/>
            </a:endParaRPr>
          </a:p>
        </p:txBody>
      </p:sp>
      <p:sp>
        <p:nvSpPr>
          <p:cNvPr id="156" name="Google Shape;15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1" name="Picture 10">
            <a:extLst>
              <a:ext uri="{FF2B5EF4-FFF2-40B4-BE49-F238E27FC236}">
                <a16:creationId xmlns:a16="http://schemas.microsoft.com/office/drawing/2014/main" id="{EC8BECC9-2A62-44D1-897F-2BE9EBA3A5D8}"/>
              </a:ext>
            </a:extLst>
          </p:cNvPr>
          <p:cNvPicPr/>
          <p:nvPr/>
        </p:nvPicPr>
        <p:blipFill rotWithShape="1">
          <a:blip r:embed="rId3"/>
          <a:srcRect l="28542" t="23387" r="13939" b="14667"/>
          <a:stretch/>
        </p:blipFill>
        <p:spPr bwMode="auto">
          <a:xfrm>
            <a:off x="393406" y="467833"/>
            <a:ext cx="6464594" cy="396594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2" name="Picture 11">
            <a:extLst>
              <a:ext uri="{FF2B5EF4-FFF2-40B4-BE49-F238E27FC236}">
                <a16:creationId xmlns:a16="http://schemas.microsoft.com/office/drawing/2014/main" id="{D24AB4DD-E4E4-4231-BC7B-30BCFA5900D7}"/>
              </a:ext>
            </a:extLst>
          </p:cNvPr>
          <p:cNvPicPr/>
          <p:nvPr/>
        </p:nvPicPr>
        <p:blipFill rotWithShape="1">
          <a:blip r:embed="rId3"/>
          <a:srcRect l="26628" t="23581" r="13826" b="14677"/>
          <a:stretch/>
        </p:blipFill>
        <p:spPr bwMode="auto">
          <a:xfrm>
            <a:off x="318977" y="489098"/>
            <a:ext cx="7208874" cy="3934046"/>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74" name="Google Shape;174;p28"/>
          <p:cNvSpPr txBox="1"/>
          <p:nvPr/>
        </p:nvSpPr>
        <p:spPr>
          <a:xfrm>
            <a:off x="369600" y="323400"/>
            <a:ext cx="8269500" cy="42348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dirty="0"/>
              <a:t>Léargas an ama atá sa daonáireamh. B’fhéidir nach ndéarfaidh 60.5 % de dhaoine 27 bliana gur Caitlicigh Rómhánacha iad an chéad uair eile. Cad iad na fáthanna le go mbeadh an líon Caitliceach Rómhánach is lú san aoisghrúpa seo sa bhliain 2016?</a:t>
            </a:r>
            <a:endParaRPr sz="2400" dirty="0"/>
          </a:p>
          <a:p>
            <a:pPr marL="457200" lvl="0" indent="-381000" algn="l" rtl="0">
              <a:spcBef>
                <a:spcPts val="0"/>
              </a:spcBef>
              <a:spcAft>
                <a:spcPts val="0"/>
              </a:spcAft>
              <a:buSzPts val="2400"/>
              <a:buAutoNum type="arabicPeriod"/>
            </a:pPr>
            <a:r>
              <a:rPr lang="en" sz="2400" dirty="0"/>
              <a:t>C</a:t>
            </a:r>
            <a:r>
              <a:rPr lang="ga-IE" sz="2400" dirty="0"/>
              <a:t>é</a:t>
            </a:r>
            <a:r>
              <a:rPr lang="en" sz="2400" dirty="0"/>
              <a:t>n fáth gur Caitlicigh iad an méid sin duine óg?</a:t>
            </a:r>
            <a:endParaRPr sz="2400" dirty="0"/>
          </a:p>
          <a:p>
            <a:pPr marL="457200" lvl="0" indent="-381000" algn="l" rtl="0">
              <a:spcBef>
                <a:spcPts val="0"/>
              </a:spcBef>
              <a:spcAft>
                <a:spcPts val="0"/>
              </a:spcAft>
              <a:buSzPts val="2400"/>
              <a:buAutoNum type="arabicPeriod"/>
            </a:pPr>
            <a:r>
              <a:rPr lang="en" sz="2400" dirty="0"/>
              <a:t>C</a:t>
            </a:r>
            <a:r>
              <a:rPr lang="ga-IE" sz="2400" dirty="0"/>
              <a:t>é</a:t>
            </a:r>
            <a:r>
              <a:rPr lang="en" sz="2400" dirty="0"/>
              <a:t>n fáth gur Caitlicigh iad an méid sin duine aosta?</a:t>
            </a:r>
            <a:endParaRPr sz="2400" dirty="0"/>
          </a:p>
          <a:p>
            <a:pPr marL="457200" lvl="0" indent="-381000" algn="l" rtl="0">
              <a:spcBef>
                <a:spcPts val="0"/>
              </a:spcBef>
              <a:spcAft>
                <a:spcPts val="0"/>
              </a:spcAft>
              <a:buSzPts val="2400"/>
              <a:buAutoNum type="arabicPeriod"/>
            </a:pPr>
            <a:r>
              <a:rPr lang="en" sz="2400" dirty="0"/>
              <a:t>C</a:t>
            </a:r>
            <a:r>
              <a:rPr lang="ga-IE" sz="2400" dirty="0"/>
              <a:t>o</a:t>
            </a:r>
            <a:r>
              <a:rPr lang="en" sz="2400" dirty="0"/>
              <a:t>nas mar a bheadh daonáireamh an lae inniu éagsúil maidir leis na figiúirí sin?</a:t>
            </a:r>
          </a:p>
          <a:p>
            <a:pPr marL="457200" lvl="0" indent="-381000" algn="l" rtl="0">
              <a:spcBef>
                <a:spcPts val="0"/>
              </a:spcBef>
              <a:spcAft>
                <a:spcPts val="0"/>
              </a:spcAft>
              <a:buSzPts val="2400"/>
              <a:buAutoNum type="arabicPeriod"/>
            </a:pPr>
            <a:r>
              <a:rPr lang="en" sz="2400" dirty="0"/>
              <a:t>Déan comparáid idir an dá bharrachairt. Cad é an rud is mó atá le sonrú ó bhreathnú orthu?</a:t>
            </a:r>
            <a:endParaRPr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9"/>
          <p:cNvSpPr txBox="1"/>
          <p:nvPr/>
        </p:nvSpPr>
        <p:spPr>
          <a:xfrm>
            <a:off x="308000" y="96850"/>
            <a:ext cx="5205000" cy="4764000"/>
          </a:xfrm>
          <a:prstGeom prst="rect">
            <a:avLst/>
          </a:prstGeom>
          <a:noFill/>
          <a:ln>
            <a:noFill/>
          </a:ln>
        </p:spPr>
        <p:txBody>
          <a:bodyPr spcFirstLastPara="1" wrap="square" lIns="91425" tIns="91425" rIns="91425" bIns="91425" anchor="t" anchorCtr="0">
            <a:noAutofit/>
          </a:bodyPr>
          <a:lstStyle/>
          <a:p>
            <a:pPr marL="205740"/>
            <a:endParaRPr lang="en-IE" sz="1800" dirty="0">
              <a:latin typeface="Times New Roman" panose="02020603050405020304" pitchFamily="18" charset="0"/>
              <a:ea typeface="Calibri" panose="020F0502020204030204" pitchFamily="34" charset="0"/>
              <a:cs typeface="Times New Roman" panose="02020603050405020304" pitchFamily="18" charset="0"/>
            </a:endParaRPr>
          </a:p>
          <a:p>
            <a:pPr marL="205740"/>
            <a:endParaRPr lang="en-IE"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05740"/>
            <a:r>
              <a:rPr lang="ga-IE"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Braitheann an dóchas agus an todhchaí ar an gcuimhne</a:t>
            </a:r>
            <a:r>
              <a:rPr lang="ga-IE" sz="2000" spc="-15" dirty="0">
                <a:effectLst/>
                <a:latin typeface="Times New Roman" panose="02020603050405020304" pitchFamily="18" charset="0"/>
                <a:ea typeface="Calibri" panose="020F0502020204030204" pitchFamily="34" charset="0"/>
                <a:cs typeface="Times New Roman" panose="02020603050405020304" pitchFamily="18" charset="0"/>
              </a:rPr>
              <a:t>.</a:t>
            </a:r>
            <a:r>
              <a:rPr lang="ga-IE" sz="2000" spc="-20"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Tacaíonn cuimhní na ndaoine aosta linn ar an aistear saoil</a:t>
            </a:r>
            <a:r>
              <a:rPr lang="ga-IE"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ga-IE" sz="2000" spc="-40"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Tá todhchaí na sochaí, agus na sochaí Iodálaigh ach go háirithe, fréamhaithe</a:t>
            </a:r>
            <a:r>
              <a:rPr lang="en-IE" sz="2000" spc="-35"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sna daoine aosta agus i saol na n-óg.</a:t>
            </a:r>
            <a:r>
              <a:rPr lang="en-IE" sz="2000" spc="-45"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Tá an fuinneamh agus an cur chuige i measc na n-óg</a:t>
            </a:r>
            <a:r>
              <a:rPr lang="ga-IE"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is iad an dream aosta an traidisiún beo.</a:t>
            </a:r>
            <a:r>
              <a:rPr lang="en-IE" sz="2000" spc="-15" dirty="0">
                <a:effectLst/>
                <a:latin typeface="Times New Roman" panose="02020603050405020304" pitchFamily="18" charset="0"/>
                <a:ea typeface="Calibri" panose="020F0502020204030204" pitchFamily="34" charset="0"/>
                <a:cs typeface="Times New Roman" panose="02020603050405020304" pitchFamily="18" charset="0"/>
              </a:rPr>
              <a:t> An chine nach dtugann aire do na daoine aosta agus don aos óg chomh maith, níl todhchaí ar bith i ndán dóibh toisc go bhfuil an chuimhne agus an gealladh á lot acu</a:t>
            </a:r>
            <a:r>
              <a:rPr lang="ga-IE"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ga-IE" sz="200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IE" sz="2000" dirty="0">
                <a:effectLst/>
                <a:latin typeface="Times New Roman" panose="02020603050405020304" pitchFamily="18" charset="0"/>
                <a:ea typeface="Calibri" panose="020F0502020204030204" pitchFamily="34" charset="0"/>
                <a:cs typeface="Times New Roman" panose="02020603050405020304" pitchFamily="18" charset="0"/>
              </a:rPr>
              <a:t>Cuireann óg agus aosta lena chéile. Ní bheidh rath orainn gan an chóimheá sin a chur san áireamh</a:t>
            </a:r>
            <a:r>
              <a:rPr lang="ga-IE"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ga-IE"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3000" dirty="0">
              <a:solidFill>
                <a:schemeClr val="dk1"/>
              </a:solidFill>
              <a:latin typeface="Calibri"/>
              <a:ea typeface="Calibri"/>
              <a:cs typeface="Calibri"/>
              <a:sym typeface="Calibri"/>
            </a:endParaRPr>
          </a:p>
        </p:txBody>
      </p:sp>
      <p:sp>
        <p:nvSpPr>
          <p:cNvPr id="180" name="Google Shape;18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181" name="Google Shape;181;p29"/>
          <p:cNvPicPr preferRelativeResize="0"/>
          <p:nvPr/>
        </p:nvPicPr>
        <p:blipFill>
          <a:blip r:embed="rId3">
            <a:alphaModFix/>
          </a:blip>
          <a:stretch>
            <a:fillRect/>
          </a:stretch>
        </p:blipFill>
        <p:spPr>
          <a:xfrm>
            <a:off x="5382381" y="96850"/>
            <a:ext cx="3761619" cy="4350775"/>
          </a:xfrm>
          <a:prstGeom prst="rect">
            <a:avLst/>
          </a:prstGeom>
          <a:noFill/>
          <a:ln>
            <a:noFill/>
          </a:ln>
        </p:spPr>
      </p:pic>
      <p:sp>
        <p:nvSpPr>
          <p:cNvPr id="182" name="Google Shape;182;p29"/>
          <p:cNvSpPr txBox="1"/>
          <p:nvPr/>
        </p:nvSpPr>
        <p:spPr>
          <a:xfrm>
            <a:off x="5382381" y="4467250"/>
            <a:ext cx="3453619"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Léacht chuig Easpaig na hIodáile 2013</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0"/>
          <p:cNvPicPr preferRelativeResize="0"/>
          <p:nvPr/>
        </p:nvPicPr>
        <p:blipFill>
          <a:blip r:embed="rId3">
            <a:alphaModFix amt="11000"/>
          </a:blip>
          <a:stretch>
            <a:fillRect/>
          </a:stretch>
        </p:blipFill>
        <p:spPr>
          <a:xfrm>
            <a:off x="684000" y="0"/>
            <a:ext cx="7776000" cy="5143500"/>
          </a:xfrm>
          <a:prstGeom prst="rect">
            <a:avLst/>
          </a:prstGeom>
          <a:noFill/>
          <a:ln>
            <a:noFill/>
          </a:ln>
        </p:spPr>
      </p:pic>
      <p:sp>
        <p:nvSpPr>
          <p:cNvPr id="188" name="Google Shape;188;p30"/>
          <p:cNvSpPr txBox="1"/>
          <p:nvPr/>
        </p:nvSpPr>
        <p:spPr>
          <a:xfrm>
            <a:off x="757350" y="178650"/>
            <a:ext cx="7715100" cy="46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latin typeface="Calibri"/>
                <a:ea typeface="Calibri"/>
                <a:cs typeface="Calibri"/>
                <a:sym typeface="Calibri"/>
              </a:rPr>
              <a:t>Dar leis an bPápa Proinsias, c</a:t>
            </a:r>
            <a:r>
              <a:rPr lang="ga-IE" sz="2400" dirty="0">
                <a:latin typeface="Calibri"/>
                <a:ea typeface="Calibri"/>
                <a:cs typeface="Calibri"/>
                <a:sym typeface="Calibri"/>
              </a:rPr>
              <a:t>é</a:t>
            </a:r>
            <a:r>
              <a:rPr lang="en" sz="2400" dirty="0">
                <a:latin typeface="Calibri"/>
                <a:ea typeface="Calibri"/>
                <a:cs typeface="Calibri"/>
                <a:sym typeface="Calibri"/>
              </a:rPr>
              <a:t>n ról at</a:t>
            </a:r>
            <a:r>
              <a:rPr lang="ga-IE" sz="2400" dirty="0">
                <a:latin typeface="Calibri"/>
                <a:ea typeface="Calibri"/>
                <a:cs typeface="Calibri"/>
                <a:sym typeface="Calibri"/>
              </a:rPr>
              <a:t>á</a:t>
            </a:r>
            <a:r>
              <a:rPr lang="en" sz="2400" dirty="0">
                <a:latin typeface="Calibri"/>
                <a:ea typeface="Calibri"/>
                <a:cs typeface="Calibri"/>
                <a:sym typeface="Calibri"/>
              </a:rPr>
              <a:t> ag na seanóirí maidir leis an gcuimhneamh?</a:t>
            </a:r>
          </a:p>
          <a:p>
            <a:pPr marL="0" lvl="0" indent="0" algn="l" rtl="0">
              <a:spcBef>
                <a:spcPts val="0"/>
              </a:spcBef>
              <a:spcAft>
                <a:spcPts val="0"/>
              </a:spcAft>
              <a:buNone/>
            </a:pPr>
            <a:r>
              <a:rPr lang="en" sz="2400" dirty="0">
                <a:latin typeface="Calibri"/>
                <a:ea typeface="Calibri"/>
                <a:cs typeface="Calibri"/>
                <a:sym typeface="Calibri"/>
              </a:rPr>
              <a:t>Cad é an ról at</a:t>
            </a:r>
            <a:r>
              <a:rPr lang="ga-IE" sz="2400" dirty="0">
                <a:latin typeface="Calibri"/>
                <a:ea typeface="Calibri"/>
                <a:cs typeface="Calibri"/>
                <a:sym typeface="Calibri"/>
              </a:rPr>
              <a:t>á</a:t>
            </a:r>
            <a:r>
              <a:rPr lang="en" sz="2400" dirty="0">
                <a:latin typeface="Calibri"/>
                <a:ea typeface="Calibri"/>
                <a:cs typeface="Calibri"/>
                <a:sym typeface="Calibri"/>
              </a:rPr>
              <a:t> ag na daoine óga?</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An aontaíonn tú leis go bhfuil deacrachtaí móra roimh an tsochaí a dhéanann faillí ar óg is aosta?</a:t>
            </a: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C</a:t>
            </a:r>
            <a:r>
              <a:rPr lang="ga-IE" sz="2400" dirty="0">
                <a:latin typeface="Calibri"/>
                <a:ea typeface="Calibri"/>
                <a:cs typeface="Calibri"/>
                <a:sym typeface="Calibri"/>
              </a:rPr>
              <a:t>é</a:t>
            </a:r>
            <a:r>
              <a:rPr lang="en" sz="2400" dirty="0">
                <a:latin typeface="Calibri"/>
                <a:ea typeface="Calibri"/>
                <a:cs typeface="Calibri"/>
                <a:sym typeface="Calibri"/>
              </a:rPr>
              <a:t>n dream a ndéantar an fhaillí is mó iontu, óg nó aosta?</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en" sz="2400" dirty="0">
                <a:latin typeface="Calibri"/>
                <a:ea typeface="Calibri"/>
                <a:cs typeface="Calibri"/>
                <a:sym typeface="Calibri"/>
              </a:rPr>
              <a:t>Conas mar a léireodh tusa go pearsanta, nó sibhse mar ghrúpa, an chomhbhá agus an aire i leith na seanóirí?</a:t>
            </a:r>
            <a:endParaRPr sz="2400" dirty="0">
              <a:latin typeface="Calibri"/>
              <a:ea typeface="Calibri"/>
              <a:cs typeface="Calibri"/>
              <a:sym typeface="Calibri"/>
            </a:endParaRPr>
          </a:p>
        </p:txBody>
      </p:sp>
      <p:sp>
        <p:nvSpPr>
          <p:cNvPr id="189" name="Google Shape;189;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195" name="Google Shape;195;p31"/>
          <p:cNvPicPr preferRelativeResize="0"/>
          <p:nvPr/>
        </p:nvPicPr>
        <p:blipFill>
          <a:blip r:embed="rId3">
            <a:alphaModFix/>
          </a:blip>
          <a:stretch>
            <a:fillRect/>
          </a:stretch>
        </p:blipFill>
        <p:spPr>
          <a:xfrm>
            <a:off x="1692904" y="0"/>
            <a:ext cx="5758200" cy="3454925"/>
          </a:xfrm>
          <a:prstGeom prst="rect">
            <a:avLst/>
          </a:prstGeom>
          <a:noFill/>
          <a:ln>
            <a:noFill/>
          </a:ln>
        </p:spPr>
      </p:pic>
      <p:sp>
        <p:nvSpPr>
          <p:cNvPr id="196" name="Google Shape;196;p31"/>
          <p:cNvSpPr txBox="1"/>
          <p:nvPr/>
        </p:nvSpPr>
        <p:spPr>
          <a:xfrm>
            <a:off x="708375" y="3803725"/>
            <a:ext cx="7684500" cy="85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u="sng" dirty="0"/>
              <a:t>Obair Fhairsingithe:</a:t>
            </a:r>
            <a:r>
              <a:rPr lang="en" sz="2400" b="1" dirty="0"/>
              <a:t> </a:t>
            </a:r>
            <a:r>
              <a:rPr lang="en" sz="2400" dirty="0"/>
              <a:t>Déan taighde maidir le hobair ‘Alone’. Bíonn siad go mór ag brath ar obair dheonach. </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subTitle" idx="1"/>
          </p:nvPr>
        </p:nvSpPr>
        <p:spPr>
          <a:xfrm>
            <a:off x="117695" y="354775"/>
            <a:ext cx="8937355"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Times New Roman"/>
                <a:ea typeface="Times New Roman"/>
                <a:cs typeface="Times New Roman"/>
                <a:sym typeface="Times New Roman"/>
              </a:rPr>
              <a:t>Tá trí nithe ann atá buan más ea</a:t>
            </a:r>
            <a:endParaRPr sz="4400" dirty="0">
              <a:latin typeface="Times New Roman"/>
              <a:ea typeface="Times New Roman"/>
              <a:cs typeface="Times New Roman"/>
              <a:sym typeface="Times New Roman"/>
            </a:endParaRPr>
          </a:p>
        </p:txBody>
      </p:sp>
      <p:sp>
        <p:nvSpPr>
          <p:cNvPr id="60" name="Google Shape;60;p14"/>
          <p:cNvSpPr txBox="1">
            <a:spLocks noGrp="1"/>
          </p:cNvSpPr>
          <p:nvPr>
            <p:ph type="subTitle" idx="1"/>
          </p:nvPr>
        </p:nvSpPr>
        <p:spPr>
          <a:xfrm>
            <a:off x="117694" y="1147375"/>
            <a:ext cx="8937356"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dirty="0">
                <a:latin typeface="Times New Roman"/>
                <a:ea typeface="Times New Roman"/>
                <a:cs typeface="Times New Roman"/>
                <a:sym typeface="Times New Roman"/>
              </a:rPr>
              <a:t>CREIDEAMH DÓCHAS GRÁ</a:t>
            </a:r>
            <a:endParaRPr sz="5200" dirty="0">
              <a:latin typeface="Times New Roman"/>
              <a:ea typeface="Times New Roman"/>
              <a:cs typeface="Times New Roman"/>
              <a:sym typeface="Times New Roman"/>
            </a:endParaRPr>
          </a:p>
        </p:txBody>
      </p:sp>
      <p:sp>
        <p:nvSpPr>
          <p:cNvPr id="61" name="Google Shape;61;p14"/>
          <p:cNvSpPr txBox="1">
            <a:spLocks noGrp="1"/>
          </p:cNvSpPr>
          <p:nvPr>
            <p:ph type="subTitle" idx="1"/>
          </p:nvPr>
        </p:nvSpPr>
        <p:spPr>
          <a:xfrm>
            <a:off x="311700" y="19399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E" sz="4400" dirty="0">
                <a:latin typeface="Times New Roman"/>
                <a:ea typeface="Times New Roman"/>
                <a:cs typeface="Times New Roman"/>
                <a:sym typeface="Times New Roman"/>
              </a:rPr>
              <a:t>a</a:t>
            </a:r>
            <a:r>
              <a:rPr lang="en" sz="4400" dirty="0">
                <a:latin typeface="Times New Roman"/>
                <a:ea typeface="Times New Roman"/>
                <a:cs typeface="Times New Roman"/>
                <a:sym typeface="Times New Roman"/>
              </a:rPr>
              <a:t>ch is é an</a:t>
            </a:r>
            <a:endParaRPr sz="4400" dirty="0">
              <a:latin typeface="Times New Roman"/>
              <a:ea typeface="Times New Roman"/>
              <a:cs typeface="Times New Roman"/>
              <a:sym typeface="Times New Roman"/>
            </a:endParaRPr>
          </a:p>
        </p:txBody>
      </p:sp>
      <p:sp>
        <p:nvSpPr>
          <p:cNvPr id="62" name="Google Shape;62;p14"/>
          <p:cNvSpPr txBox="1">
            <a:spLocks noGrp="1"/>
          </p:cNvSpPr>
          <p:nvPr>
            <p:ph type="subTitle" idx="1"/>
          </p:nvPr>
        </p:nvSpPr>
        <p:spPr>
          <a:xfrm>
            <a:off x="311700" y="2732574"/>
            <a:ext cx="8520600" cy="175142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100" dirty="0">
                <a:latin typeface="Times New Roman"/>
                <a:ea typeface="Times New Roman"/>
                <a:cs typeface="Times New Roman"/>
                <a:sym typeface="Times New Roman"/>
              </a:rPr>
              <a:t>GRÁ</a:t>
            </a:r>
          </a:p>
          <a:p>
            <a:pPr marL="0" lvl="0" indent="0" algn="ctr" rtl="0">
              <a:spcBef>
                <a:spcPts val="0"/>
              </a:spcBef>
              <a:spcAft>
                <a:spcPts val="0"/>
              </a:spcAft>
              <a:buNone/>
            </a:pPr>
            <a:r>
              <a:rPr lang="en-IE" sz="4400" dirty="0">
                <a:latin typeface="Times New Roman"/>
                <a:ea typeface="Times New Roman"/>
                <a:cs typeface="Times New Roman"/>
                <a:sym typeface="Times New Roman"/>
              </a:rPr>
              <a:t>an</a:t>
            </a:r>
            <a:r>
              <a:rPr lang="en" sz="4400" dirty="0">
                <a:latin typeface="Times New Roman"/>
                <a:ea typeface="Times New Roman"/>
                <a:cs typeface="Times New Roman"/>
                <a:sym typeface="Times New Roman"/>
              </a:rPr>
              <a:t> ceann is mó acusan</a:t>
            </a:r>
            <a:endParaRPr sz="4400" dirty="0">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311700" y="3004723"/>
            <a:ext cx="2149100" cy="1473600"/>
          </a:xfrm>
          <a:prstGeom prst="rect">
            <a:avLst/>
          </a:prstGeom>
          <a:noFill/>
          <a:ln>
            <a:noFill/>
          </a:ln>
        </p:spPr>
      </p:pic>
      <p:pic>
        <p:nvPicPr>
          <p:cNvPr id="64" name="Google Shape;64;p14"/>
          <p:cNvPicPr preferRelativeResize="0"/>
          <p:nvPr/>
        </p:nvPicPr>
        <p:blipFill>
          <a:blip r:embed="rId3">
            <a:alphaModFix/>
          </a:blip>
          <a:stretch>
            <a:fillRect/>
          </a:stretch>
        </p:blipFill>
        <p:spPr>
          <a:xfrm flipH="1">
            <a:off x="6794551" y="3004723"/>
            <a:ext cx="2149124" cy="1473600"/>
          </a:xfrm>
          <a:prstGeom prst="rect">
            <a:avLst/>
          </a:prstGeom>
          <a:noFill/>
          <a:ln>
            <a:noFill/>
          </a:ln>
        </p:spPr>
      </p:pic>
      <p:sp>
        <p:nvSpPr>
          <p:cNvPr id="65" name="Google Shape;65;p14"/>
          <p:cNvSpPr txBox="1"/>
          <p:nvPr/>
        </p:nvSpPr>
        <p:spPr>
          <a:xfrm>
            <a:off x="6905850" y="4484000"/>
            <a:ext cx="2149200" cy="3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t>1 Corantaigh 13:13</a:t>
            </a:r>
            <a:endParaRPr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02" name="Google Shape;202;p32"/>
          <p:cNvSpPr txBox="1"/>
          <p:nvPr/>
        </p:nvSpPr>
        <p:spPr>
          <a:xfrm>
            <a:off x="590100" y="277400"/>
            <a:ext cx="3906600" cy="40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t>Urnaí Dhúshlánach:</a:t>
            </a:r>
            <a:r>
              <a:rPr lang="en" sz="2400" dirty="0"/>
              <a:t> </a:t>
            </a:r>
          </a:p>
          <a:p>
            <a:pPr marL="0" lvl="0" indent="0" algn="l" rtl="0">
              <a:spcBef>
                <a:spcPts val="0"/>
              </a:spcBef>
              <a:spcAft>
                <a:spcPts val="0"/>
              </a:spcAft>
              <a:buNone/>
            </a:pPr>
            <a:r>
              <a:rPr lang="en" sz="2400" dirty="0"/>
              <a:t>M</a:t>
            </a:r>
            <a:r>
              <a:rPr lang="ga-IE" sz="2400" dirty="0"/>
              <a:t>á</a:t>
            </a:r>
            <a:r>
              <a:rPr lang="en-IE" sz="2400" dirty="0"/>
              <a:t>s</a:t>
            </a:r>
            <a:r>
              <a:rPr lang="en" sz="2400" dirty="0"/>
              <a:t> duine lán den chreideamh tusa, déan an phaidir ar an gcéad leathanach eile a chur de ghlanmheabhair agus abair ar son an tseanóra mhuirnigh é. Cuir ainm an duine isteach san áit oiriúnach sa phaidir. </a:t>
            </a:r>
            <a:endParaRPr sz="2400" dirty="0"/>
          </a:p>
          <a:p>
            <a:pPr marL="0" lvl="0" indent="0" algn="l" rtl="0">
              <a:spcBef>
                <a:spcPts val="0"/>
              </a:spcBef>
              <a:spcAft>
                <a:spcPts val="0"/>
              </a:spcAft>
              <a:buNone/>
            </a:pPr>
            <a:endParaRPr sz="3000" dirty="0"/>
          </a:p>
        </p:txBody>
      </p:sp>
      <p:pic>
        <p:nvPicPr>
          <p:cNvPr id="203" name="Google Shape;203;p32"/>
          <p:cNvPicPr preferRelativeResize="0"/>
          <p:nvPr/>
        </p:nvPicPr>
        <p:blipFill>
          <a:blip r:embed="rId3">
            <a:alphaModFix amt="82000"/>
          </a:blip>
          <a:stretch>
            <a:fillRect/>
          </a:stretch>
        </p:blipFill>
        <p:spPr>
          <a:xfrm>
            <a:off x="4649100" y="277400"/>
            <a:ext cx="3670955" cy="45886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09" name="Google Shape;209;p33"/>
          <p:cNvSpPr txBox="1"/>
          <p:nvPr/>
        </p:nvSpPr>
        <p:spPr>
          <a:xfrm>
            <a:off x="3168502" y="446600"/>
            <a:ext cx="5455223" cy="3788400"/>
          </a:xfrm>
          <a:prstGeom prst="rect">
            <a:avLst/>
          </a:prstGeom>
          <a:noFill/>
          <a:ln>
            <a:noFill/>
          </a:ln>
        </p:spPr>
        <p:txBody>
          <a:bodyPr spcFirstLastPara="1" wrap="square" lIns="91425" tIns="91425" rIns="91425" bIns="91425" anchor="t" anchorCtr="0">
            <a:noAutofit/>
          </a:bodyPr>
          <a:lstStyle/>
          <a:p>
            <a:pPr marL="335280"/>
            <a:r>
              <a:rPr lang="en-US" sz="2400" dirty="0">
                <a:effectLst/>
                <a:latin typeface="Times New Roman" panose="02020603050405020304" pitchFamily="18" charset="0"/>
                <a:ea typeface="Century" panose="02040604050505020304" pitchFamily="18" charset="0"/>
                <a:cs typeface="Century" panose="02040604050505020304" pitchFamily="18" charset="0"/>
              </a:rPr>
              <a:t>Go dtabharfaidh Dia tacaíocht dúinn ar feadh an lae,</a:t>
            </a:r>
            <a:r>
              <a:rPr lang="en-IE" sz="2400" dirty="0">
                <a:latin typeface="Century" panose="02040604050505020304" pitchFamily="18" charset="0"/>
                <a:ea typeface="Century" panose="02040604050505020304" pitchFamily="18" charset="0"/>
                <a:cs typeface="Century" panose="02040604050505020304" pitchFamily="18" charset="0"/>
              </a:rPr>
              <a:t> </a:t>
            </a:r>
            <a:r>
              <a:rPr lang="en-US" sz="2400" dirty="0">
                <a:effectLst/>
                <a:latin typeface="Times New Roman" panose="02020603050405020304" pitchFamily="18" charset="0"/>
                <a:ea typeface="Century" panose="02040604050505020304" pitchFamily="18" charset="0"/>
                <a:cs typeface="Century" panose="02040604050505020304" pitchFamily="18" charset="0"/>
              </a:rPr>
              <a:t>go dtiteann clapsholas agus go dtagann an oíche, go dtí go mbíonn an saol broidiúil ina thost,</a:t>
            </a:r>
            <a:r>
              <a:rPr lang="en-US" sz="2400" spc="-180" dirty="0">
                <a:effectLst/>
                <a:latin typeface="Times New Roman" panose="02020603050405020304" pitchFamily="18" charset="0"/>
                <a:ea typeface="Century" panose="02040604050505020304" pitchFamily="18" charset="0"/>
                <a:cs typeface="Century" panose="02040604050505020304" pitchFamily="18" charset="0"/>
              </a:rPr>
              <a:t> </a:t>
            </a:r>
            <a:r>
              <a:rPr lang="en-US" sz="2400" dirty="0">
                <a:effectLst/>
                <a:latin typeface="Times New Roman" panose="02020603050405020304" pitchFamily="18" charset="0"/>
                <a:ea typeface="Century" panose="02040604050505020304" pitchFamily="18" charset="0"/>
                <a:cs typeface="Century" panose="02040604050505020304" pitchFamily="18" charset="0"/>
              </a:rPr>
              <a:t>go mbíonn fiabhras </a:t>
            </a:r>
            <a:r>
              <a:rPr lang="en-US" sz="2400" dirty="0">
                <a:latin typeface="Times New Roman" panose="02020603050405020304" pitchFamily="18" charset="0"/>
                <a:ea typeface="Century" panose="02040604050505020304" pitchFamily="18" charset="0"/>
                <a:cs typeface="Century" panose="02040604050505020304" pitchFamily="18" charset="0"/>
              </a:rPr>
              <a:t>na</a:t>
            </a:r>
            <a:r>
              <a:rPr lang="en-US" sz="2400" dirty="0">
                <a:effectLst/>
                <a:latin typeface="Times New Roman" panose="02020603050405020304" pitchFamily="18" charset="0"/>
                <a:ea typeface="Century" panose="02040604050505020304" pitchFamily="18" charset="0"/>
                <a:cs typeface="Century" panose="02040604050505020304" pitchFamily="18" charset="0"/>
              </a:rPr>
              <a:t> beatha thart, go mbíonn ár gcuid saothar comhlíonta againn. Ansin, deonaigh go gcuirfidh ár nDia trócaireach, áit naofa shíochánta ar a dheasláimh ar fáil dúinn agus leaba i measc na naomh.</a:t>
            </a:r>
            <a:endParaRPr lang="ga-IE" sz="2400" dirty="0">
              <a:effectLst/>
              <a:latin typeface="Century" panose="02040604050505020304" pitchFamily="18" charset="0"/>
              <a:ea typeface="Century" panose="02040604050505020304" pitchFamily="18" charset="0"/>
              <a:cs typeface="Century" panose="02040604050505020304" pitchFamily="18" charset="0"/>
            </a:endParaRPr>
          </a:p>
          <a:p>
            <a:pPr marL="0" lvl="0" indent="0" algn="l" rtl="0">
              <a:spcBef>
                <a:spcPts val="0"/>
              </a:spcBef>
              <a:spcAft>
                <a:spcPts val="0"/>
              </a:spcAft>
              <a:buNone/>
            </a:pPr>
            <a:r>
              <a:rPr lang="en" sz="1800" dirty="0"/>
              <a:t>                                      John Henry Newman Naofa</a:t>
            </a:r>
            <a:endParaRPr sz="1800" dirty="0"/>
          </a:p>
        </p:txBody>
      </p:sp>
      <p:pic>
        <p:nvPicPr>
          <p:cNvPr id="210" name="Google Shape;210;p33"/>
          <p:cNvPicPr preferRelativeResize="0"/>
          <p:nvPr/>
        </p:nvPicPr>
        <p:blipFill>
          <a:blip r:embed="rId3">
            <a:alphaModFix/>
          </a:blip>
          <a:stretch>
            <a:fillRect/>
          </a:stretch>
        </p:blipFill>
        <p:spPr>
          <a:xfrm>
            <a:off x="368000" y="753000"/>
            <a:ext cx="3312525" cy="3312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p:nvPr/>
        </p:nvSpPr>
        <p:spPr>
          <a:xfrm>
            <a:off x="446175" y="260275"/>
            <a:ext cx="8328900" cy="358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Sonraí an Údair:</a:t>
            </a:r>
          </a:p>
          <a:p>
            <a:pPr marL="0" lvl="0" indent="0" algn="l" rtl="0">
              <a:spcBef>
                <a:spcPts val="0"/>
              </a:spcBef>
              <a:spcAft>
                <a:spcPts val="0"/>
              </a:spcAft>
              <a:buNone/>
            </a:pPr>
            <a:r>
              <a:rPr lang="en" sz="1200" dirty="0"/>
              <a:t>Súil Sprice Oráiste: </a:t>
            </a:r>
            <a:r>
              <a:rPr lang="en" sz="1200" u="sng" dirty="0">
                <a:solidFill>
                  <a:schemeClr val="hlink"/>
                </a:solidFill>
                <a:hlinkClick r:id="rId3"/>
              </a:rPr>
              <a:t>https://www.nextpng.com/en/transparent-png-nimbf/download</a:t>
            </a:r>
            <a:endParaRPr sz="1200" u="sng" dirty="0">
              <a:solidFill>
                <a:schemeClr val="hlink"/>
              </a:solidFill>
            </a:endParaRPr>
          </a:p>
          <a:p>
            <a:pPr marL="0" lvl="0" indent="0" algn="l" rtl="0">
              <a:spcBef>
                <a:spcPts val="0"/>
              </a:spcBef>
              <a:spcAft>
                <a:spcPts val="0"/>
              </a:spcAft>
              <a:buNone/>
            </a:pPr>
            <a:r>
              <a:rPr lang="en" sz="1200" dirty="0"/>
              <a:t>Labhair le seanóiri/ógánaigh: </a:t>
            </a:r>
            <a:r>
              <a:rPr lang="en" sz="1200" u="sng" dirty="0">
                <a:solidFill>
                  <a:schemeClr val="hlink"/>
                </a:solidFill>
                <a:hlinkClick r:id="rId4"/>
              </a:rPr>
              <a:t>https://scpeanutgallery.files.wordpress.com/2015/06/old-people-and-young-people-300x273.jpg</a:t>
            </a:r>
            <a:r>
              <a:rPr lang="en" sz="1200" dirty="0"/>
              <a:t> </a:t>
            </a:r>
            <a:endParaRPr sz="1200" dirty="0"/>
          </a:p>
          <a:p>
            <a:pPr marL="0" lvl="0" indent="0" algn="l" rtl="0">
              <a:spcBef>
                <a:spcPts val="0"/>
              </a:spcBef>
              <a:spcAft>
                <a:spcPts val="0"/>
              </a:spcAft>
              <a:buNone/>
            </a:pPr>
            <a:r>
              <a:rPr lang="en" sz="1200" dirty="0"/>
              <a:t>Seanbhean/déagóir le Andrea Piacquadio ó Pexels: </a:t>
            </a:r>
            <a:r>
              <a:rPr lang="en" sz="1200" u="sng" dirty="0">
                <a:solidFill>
                  <a:schemeClr val="hlink"/>
                </a:solidFill>
                <a:hlinkClick r:id="rId5"/>
              </a:rPr>
              <a:t>https://www.pexels.com/search/grandparents%20and%20grandchildren/</a:t>
            </a:r>
            <a:endParaRPr sz="1200" dirty="0"/>
          </a:p>
          <a:p>
            <a:pPr marL="0" lvl="0" indent="0" algn="l" rtl="0">
              <a:spcBef>
                <a:spcPts val="0"/>
              </a:spcBef>
              <a:spcAft>
                <a:spcPts val="0"/>
              </a:spcAft>
              <a:buNone/>
            </a:pPr>
            <a:r>
              <a:rPr lang="en" sz="1200" dirty="0"/>
              <a:t>Íocón Smaoinigh Péireáil Roinn: </a:t>
            </a:r>
            <a:r>
              <a:rPr lang="en" sz="1200" u="sng" dirty="0">
                <a:solidFill>
                  <a:schemeClr val="hlink"/>
                </a:solidFill>
                <a:hlinkClick r:id="rId6"/>
              </a:rPr>
              <a:t>https://lookoutforlearning.wordpress.com/tag/think-pair-share/</a:t>
            </a:r>
            <a:endParaRPr sz="1200" dirty="0"/>
          </a:p>
          <a:p>
            <a:pPr marL="0" lvl="0" indent="0" algn="l" rtl="0">
              <a:spcBef>
                <a:spcPts val="0"/>
              </a:spcBef>
              <a:spcAft>
                <a:spcPts val="0"/>
              </a:spcAft>
              <a:buNone/>
            </a:pPr>
            <a:r>
              <a:rPr lang="en" sz="1200"/>
              <a:t>Íomha na gloine méadaithe</a:t>
            </a:r>
            <a:r>
              <a:rPr lang="en" sz="1200" dirty="0"/>
              <a:t>: </a:t>
            </a:r>
            <a:r>
              <a:rPr lang="en" sz="1200" u="sng" dirty="0">
                <a:solidFill>
                  <a:schemeClr val="hlink"/>
                </a:solidFill>
                <a:hlinkClick r:id="rId7"/>
              </a:rPr>
              <a:t>https://pixabay.com/vectors/glass-magnifier-loupe-magnify-159521/</a:t>
            </a:r>
            <a:endParaRPr sz="1200" dirty="0"/>
          </a:p>
          <a:p>
            <a:pPr marL="0" lvl="0" indent="0" algn="l" rtl="0">
              <a:spcBef>
                <a:spcPts val="0"/>
              </a:spcBef>
              <a:spcAft>
                <a:spcPts val="0"/>
              </a:spcAft>
              <a:buNone/>
            </a:pPr>
            <a:r>
              <a:rPr lang="en" sz="1200" dirty="0"/>
              <a:t>Íomhá an Phápa Proinsias: </a:t>
            </a:r>
            <a:r>
              <a:rPr lang="en" sz="1200" u="sng" dirty="0">
                <a:solidFill>
                  <a:schemeClr val="hlink"/>
                </a:solidFill>
                <a:hlinkClick r:id="rId8"/>
              </a:rPr>
              <a:t>https://www.stickpng.com/img/download/584abb151da7ae6ee4705dcf</a:t>
            </a:r>
            <a:endParaRPr sz="1200" dirty="0"/>
          </a:p>
          <a:p>
            <a:pPr marL="0" lvl="0" indent="0" algn="l" rtl="0">
              <a:spcBef>
                <a:spcPts val="0"/>
              </a:spcBef>
              <a:spcAft>
                <a:spcPts val="0"/>
              </a:spcAft>
              <a:buNone/>
            </a:pPr>
            <a:r>
              <a:rPr lang="en" sz="1200" dirty="0"/>
              <a:t>Lógó Alone: </a:t>
            </a:r>
            <a:r>
              <a:rPr lang="en" sz="1200" u="sng" dirty="0">
                <a:solidFill>
                  <a:schemeClr val="hlink"/>
                </a:solidFill>
              </a:rPr>
              <a:t>alone.ie</a:t>
            </a:r>
            <a:endParaRPr sz="1200" dirty="0"/>
          </a:p>
          <a:p>
            <a:pPr marL="0" lvl="0" indent="0" algn="l" rtl="0">
              <a:spcBef>
                <a:spcPts val="0"/>
              </a:spcBef>
              <a:spcAft>
                <a:spcPts val="0"/>
              </a:spcAft>
              <a:buNone/>
            </a:pPr>
            <a:r>
              <a:rPr lang="en" sz="1200" dirty="0"/>
              <a:t>Íomhá John Henry Newman: </a:t>
            </a:r>
            <a:r>
              <a:rPr lang="en" sz="1200" u="sng" dirty="0">
                <a:solidFill>
                  <a:schemeClr val="hlink"/>
                </a:solidFill>
                <a:hlinkClick r:id="rId9"/>
              </a:rPr>
              <a:t>https://www.limerickdiocese.org/news/john-henry-newman-the-greatest-catholic-theologian-since-aquinas/</a:t>
            </a:r>
            <a:endParaRPr sz="1200" dirty="0"/>
          </a:p>
          <a:p>
            <a:pPr marL="0" lvl="0" indent="0" algn="l" rtl="0">
              <a:spcBef>
                <a:spcPts val="0"/>
              </a:spcBef>
              <a:spcAft>
                <a:spcPts val="0"/>
              </a:spcAft>
              <a:buNone/>
            </a:pPr>
            <a:r>
              <a:rPr lang="en" sz="1200" dirty="0">
                <a:solidFill>
                  <a:schemeClr val="dk1"/>
                </a:solidFill>
              </a:rPr>
              <a:t>Cailín ag an ráille le</a:t>
            </a:r>
            <a:r>
              <a:rPr lang="en" sz="1200" dirty="0">
                <a:solidFill>
                  <a:schemeClr val="dk1"/>
                </a:solidFill>
                <a:uFill>
                  <a:noFill/>
                </a:uFill>
                <a:hlinkClick r:id="rId10">
                  <a:extLst>
                    <a:ext uri="{A12FA001-AC4F-418D-AE19-62706E023703}">
                      <ahyp:hlinkClr xmlns:ahyp="http://schemas.microsoft.com/office/drawing/2018/hyperlinkcolor" val="tx"/>
                    </a:ext>
                  </a:extLst>
                </a:hlinkClick>
              </a:rPr>
              <a:t> </a:t>
            </a:r>
            <a:r>
              <a:rPr lang="en" sz="1200" dirty="0">
                <a:solidFill>
                  <a:schemeClr val="tx1"/>
                </a:solidFill>
              </a:rPr>
              <a:t>Emmanuel Phaeton </a:t>
            </a:r>
            <a:r>
              <a:rPr lang="en" sz="1200" dirty="0">
                <a:solidFill>
                  <a:schemeClr val="dk1"/>
                </a:solidFill>
              </a:rPr>
              <a:t>ar</a:t>
            </a:r>
            <a:r>
              <a:rPr lang="en" sz="1200" dirty="0">
                <a:solidFill>
                  <a:schemeClr val="dk1"/>
                </a:solidFill>
                <a:uFill>
                  <a:noFill/>
                </a:uFill>
                <a:hlinkClick r:id="rId11">
                  <a:extLst>
                    <a:ext uri="{A12FA001-AC4F-418D-AE19-62706E023703}">
                      <ahyp:hlinkClr xmlns:ahyp="http://schemas.microsoft.com/office/drawing/2018/hyperlinkcolor" val="tx"/>
                    </a:ext>
                  </a:extLst>
                </a:hlinkClick>
              </a:rPr>
              <a:t> </a:t>
            </a:r>
            <a:r>
              <a:rPr lang="en" sz="1200" u="sng" dirty="0">
                <a:solidFill>
                  <a:schemeClr val="hlink"/>
                </a:solidFill>
                <a:hlinkClick r:id="rId11"/>
              </a:rPr>
              <a:t>Unsplash</a:t>
            </a:r>
            <a:endParaRPr sz="1200" dirty="0"/>
          </a:p>
        </p:txBody>
      </p:sp>
      <p:sp>
        <p:nvSpPr>
          <p:cNvPr id="216" name="Google Shape;21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subTitle" idx="1"/>
          </p:nvPr>
        </p:nvSpPr>
        <p:spPr>
          <a:xfrm>
            <a:off x="3973125" y="554950"/>
            <a:ext cx="5090100" cy="3957300"/>
          </a:xfrm>
          <a:prstGeom prst="rect">
            <a:avLst/>
          </a:prstGeom>
        </p:spPr>
        <p:txBody>
          <a:bodyPr spcFirstLastPara="1" wrap="square" lIns="91425" tIns="91425" rIns="91425" bIns="91425" anchor="t" anchorCtr="0">
            <a:noAutofit/>
          </a:bodyPr>
          <a:lstStyle/>
          <a:p>
            <a:pPr marL="182880" lvl="0" indent="0" algn="l" rtl="0">
              <a:spcBef>
                <a:spcPts val="0"/>
              </a:spcBef>
              <a:spcAft>
                <a:spcPts val="0"/>
              </a:spcAft>
              <a:buNone/>
            </a:pPr>
            <a:r>
              <a:rPr lang="en" sz="3600" dirty="0">
                <a:solidFill>
                  <a:srgbClr val="000000"/>
                </a:solidFill>
              </a:rPr>
              <a:t>Foghlaimeoidh na daltaí maidir le tábhacht an ghrá agus na dlúthpháirtíochta idirghlúine i measc phobal Críostaí an chreidimh is an teacht aniar </a:t>
            </a:r>
            <a:endParaRPr sz="3600" dirty="0"/>
          </a:p>
        </p:txBody>
      </p:sp>
      <p:sp>
        <p:nvSpPr>
          <p:cNvPr id="71" name="Google Shape;71;p15"/>
          <p:cNvSpPr/>
          <p:nvPr/>
        </p:nvSpPr>
        <p:spPr>
          <a:xfrm flipH="1">
            <a:off x="169400" y="769975"/>
            <a:ext cx="3911400" cy="2802600"/>
          </a:xfrm>
          <a:prstGeom prst="wedgeEllipseCallout">
            <a:avLst>
              <a:gd name="adj1" fmla="val -22465"/>
              <a:gd name="adj2" fmla="val 61949"/>
            </a:avLst>
          </a:prstGeom>
          <a:solidFill>
            <a:srgbClr val="FF9900"/>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D966"/>
              </a:highlight>
            </a:endParaRPr>
          </a:p>
        </p:txBody>
      </p:sp>
      <p:sp>
        <p:nvSpPr>
          <p:cNvPr id="72" name="Google Shape;72;p15"/>
          <p:cNvSpPr txBox="1"/>
          <p:nvPr/>
        </p:nvSpPr>
        <p:spPr>
          <a:xfrm>
            <a:off x="754575" y="1031775"/>
            <a:ext cx="3418800" cy="112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dirty="0">
                <a:latin typeface="Lobster"/>
                <a:ea typeface="Lobster"/>
                <a:cs typeface="Lobster"/>
                <a:sym typeface="Lobster"/>
              </a:rPr>
              <a:t>Intinn Fhoghlama</a:t>
            </a:r>
            <a:endParaRPr sz="4800" dirty="0">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subTitle" idx="1"/>
          </p:nvPr>
        </p:nvSpPr>
        <p:spPr>
          <a:xfrm>
            <a:off x="200200" y="259025"/>
            <a:ext cx="4696800" cy="488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Critéir Ratha:</a:t>
            </a:r>
            <a:endParaRPr b="1" dirty="0">
              <a:solidFill>
                <a:srgbClr val="000000"/>
              </a:solidFill>
            </a:endParaRPr>
          </a:p>
          <a:p>
            <a:pPr marL="0" lvl="0" indent="0" algn="l" rtl="0">
              <a:spcBef>
                <a:spcPts val="0"/>
              </a:spcBef>
              <a:spcAft>
                <a:spcPts val="0"/>
              </a:spcAft>
              <a:buNone/>
            </a:pPr>
            <a:r>
              <a:rPr lang="en" sz="2000" b="1" dirty="0">
                <a:solidFill>
                  <a:srgbClr val="000000"/>
                </a:solidFill>
              </a:rPr>
              <a:t>Beidh ar chumas na ndaltaí na frásaí ‘dlúthpháirtíocht idirghlúine’ agus ‘rath’ a mhíniú, agus samplaí díobh a thabhairt. </a:t>
            </a:r>
            <a:r>
              <a:rPr lang="en-IE" sz="2000" b="1" dirty="0">
                <a:solidFill>
                  <a:srgbClr val="000000"/>
                </a:solidFill>
              </a:rPr>
              <a:t>Beidh ar chumas na ndaltaí anailís a dhéanamh ar staitisticí éagsúla a dhéanann cur síos ar chleachtadh an reiligiúin i measc na nglún éagsúil, agus fáthanna a lua le difríochtaí ar bith. </a:t>
            </a:r>
            <a:r>
              <a:rPr lang="en" sz="2000" b="1" dirty="0">
                <a:solidFill>
                  <a:srgbClr val="000000"/>
                </a:solidFill>
              </a:rPr>
              <a:t>Beidh ar chumas na ndaltaí machnamh a dhéanamh an bhfuil an grá é léiriú acu i leith na seanóirí agus i leith na ndaoine atá níos sine ná iad féin.</a:t>
            </a:r>
            <a:endParaRPr sz="2100" b="1" dirty="0">
              <a:solidFill>
                <a:srgbClr val="000000"/>
              </a:solidFill>
            </a:endParaRPr>
          </a:p>
        </p:txBody>
      </p:sp>
      <p:pic>
        <p:nvPicPr>
          <p:cNvPr id="78" name="Google Shape;78;p16"/>
          <p:cNvPicPr preferRelativeResize="0"/>
          <p:nvPr/>
        </p:nvPicPr>
        <p:blipFill>
          <a:blip r:embed="rId3">
            <a:alphaModFix/>
          </a:blip>
          <a:stretch>
            <a:fillRect/>
          </a:stretch>
        </p:blipFill>
        <p:spPr>
          <a:xfrm>
            <a:off x="4679450" y="613971"/>
            <a:ext cx="4351924" cy="3193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3836975" y="532132"/>
            <a:ext cx="2664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600" b="1" dirty="0">
              <a:solidFill>
                <a:srgbClr val="3C78D8"/>
              </a:solidFill>
              <a:latin typeface="Caveat"/>
              <a:ea typeface="Caveat"/>
              <a:cs typeface="Caveat"/>
              <a:sym typeface="Caveat"/>
            </a:endParaRPr>
          </a:p>
        </p:txBody>
      </p:sp>
      <p:sp>
        <p:nvSpPr>
          <p:cNvPr id="84" name="Google Shape;84;p17"/>
          <p:cNvSpPr txBox="1"/>
          <p:nvPr/>
        </p:nvSpPr>
        <p:spPr>
          <a:xfrm flipH="1">
            <a:off x="871138" y="752169"/>
            <a:ext cx="4729561" cy="481500"/>
          </a:xfrm>
          <a:prstGeom prst="rect">
            <a:avLst/>
          </a:prstGeom>
          <a:noFill/>
          <a:ln>
            <a:noFill/>
          </a:ln>
        </p:spPr>
        <p:txBody>
          <a:bodyPr spcFirstLastPara="1" wrap="square" lIns="91425" tIns="91425" rIns="91425" bIns="91425" anchor="t" anchorCtr="0">
            <a:noAutofit/>
          </a:bodyPr>
          <a:lstStyle/>
          <a:p>
            <a:r>
              <a:rPr lang="en-IE" sz="3600" b="1" dirty="0">
                <a:solidFill>
                  <a:srgbClr val="3C78D8"/>
                </a:solidFill>
                <a:latin typeface="Caveat"/>
                <a:ea typeface="Caveat"/>
                <a:cs typeface="Caveat"/>
                <a:sym typeface="Caveat"/>
              </a:rPr>
              <a:t>Dlúthpháirtíocht Idirghlúine</a:t>
            </a:r>
          </a:p>
          <a:p>
            <a:pPr marL="0" lvl="0" indent="0" algn="l" rtl="0">
              <a:spcBef>
                <a:spcPts val="0"/>
              </a:spcBef>
              <a:spcAft>
                <a:spcPts val="0"/>
              </a:spcAft>
              <a:buNone/>
            </a:pPr>
            <a:endParaRPr sz="3600" b="1" dirty="0">
              <a:solidFill>
                <a:srgbClr val="3C78D8"/>
              </a:solidFill>
              <a:latin typeface="Caveat"/>
              <a:ea typeface="Caveat"/>
              <a:cs typeface="Caveat"/>
              <a:sym typeface="Caveat"/>
            </a:endParaRPr>
          </a:p>
        </p:txBody>
      </p:sp>
      <p:sp>
        <p:nvSpPr>
          <p:cNvPr id="85" name="Google Shape;85;p17"/>
          <p:cNvSpPr txBox="1"/>
          <p:nvPr/>
        </p:nvSpPr>
        <p:spPr>
          <a:xfrm>
            <a:off x="4934139" y="2019575"/>
            <a:ext cx="2971086"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Seantuismitheoirí</a:t>
            </a:r>
            <a:endParaRPr sz="3600" b="1" dirty="0">
              <a:solidFill>
                <a:srgbClr val="3C78D8"/>
              </a:solidFill>
              <a:latin typeface="Caveat"/>
              <a:ea typeface="Caveat"/>
              <a:cs typeface="Caveat"/>
              <a:sym typeface="Caveat"/>
            </a:endParaRPr>
          </a:p>
        </p:txBody>
      </p:sp>
      <p:sp>
        <p:nvSpPr>
          <p:cNvPr id="86" name="Google Shape;86;p17"/>
          <p:cNvSpPr txBox="1"/>
          <p:nvPr/>
        </p:nvSpPr>
        <p:spPr>
          <a:xfrm>
            <a:off x="165167" y="2184500"/>
            <a:ext cx="23187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Tuismitheoirí</a:t>
            </a:r>
            <a:endParaRPr sz="3600" b="1" dirty="0">
              <a:solidFill>
                <a:srgbClr val="3C78D8"/>
              </a:solidFill>
              <a:latin typeface="Caveat"/>
              <a:ea typeface="Caveat"/>
              <a:cs typeface="Caveat"/>
              <a:sym typeface="Caveat"/>
            </a:endParaRPr>
          </a:p>
        </p:txBody>
      </p:sp>
      <p:sp>
        <p:nvSpPr>
          <p:cNvPr id="87" name="Google Shape;87;p17"/>
          <p:cNvSpPr txBox="1"/>
          <p:nvPr/>
        </p:nvSpPr>
        <p:spPr>
          <a:xfrm>
            <a:off x="1029671" y="1456163"/>
            <a:ext cx="20778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Tacaíocht</a:t>
            </a:r>
            <a:endParaRPr sz="3600" b="1" dirty="0">
              <a:solidFill>
                <a:srgbClr val="3C78D8"/>
              </a:solidFill>
              <a:latin typeface="Caveat"/>
              <a:ea typeface="Caveat"/>
              <a:cs typeface="Caveat"/>
              <a:sym typeface="Caveat"/>
            </a:endParaRPr>
          </a:p>
        </p:txBody>
      </p:sp>
      <p:sp>
        <p:nvSpPr>
          <p:cNvPr id="88" name="Google Shape;88;p17"/>
          <p:cNvSpPr txBox="1"/>
          <p:nvPr/>
        </p:nvSpPr>
        <p:spPr>
          <a:xfrm>
            <a:off x="3643695" y="2909584"/>
            <a:ext cx="12216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Grá</a:t>
            </a:r>
            <a:endParaRPr sz="3600" b="1" dirty="0">
              <a:solidFill>
                <a:srgbClr val="3C78D8"/>
              </a:solidFill>
              <a:latin typeface="Caveat"/>
              <a:ea typeface="Caveat"/>
              <a:cs typeface="Caveat"/>
              <a:sym typeface="Caveat"/>
            </a:endParaRPr>
          </a:p>
        </p:txBody>
      </p:sp>
      <p:sp>
        <p:nvSpPr>
          <p:cNvPr id="89" name="Google Shape;89;p17"/>
          <p:cNvSpPr txBox="1"/>
          <p:nvPr/>
        </p:nvSpPr>
        <p:spPr>
          <a:xfrm>
            <a:off x="6660336" y="1335724"/>
            <a:ext cx="19062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Muinín</a:t>
            </a:r>
            <a:endParaRPr sz="3600" b="1" dirty="0">
              <a:solidFill>
                <a:srgbClr val="3C78D8"/>
              </a:solidFill>
              <a:latin typeface="Caveat"/>
              <a:ea typeface="Caveat"/>
              <a:cs typeface="Caveat"/>
              <a:sym typeface="Caveat"/>
            </a:endParaRPr>
          </a:p>
        </p:txBody>
      </p:sp>
      <p:sp>
        <p:nvSpPr>
          <p:cNvPr id="90" name="Google Shape;90;p17"/>
          <p:cNvSpPr txBox="1"/>
          <p:nvPr/>
        </p:nvSpPr>
        <p:spPr>
          <a:xfrm>
            <a:off x="1324995" y="3587575"/>
            <a:ext cx="23187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Foghlaim</a:t>
            </a:r>
            <a:endParaRPr sz="3600" b="1" dirty="0">
              <a:solidFill>
                <a:srgbClr val="3C78D8"/>
              </a:solidFill>
              <a:latin typeface="Caveat"/>
              <a:ea typeface="Caveat"/>
              <a:cs typeface="Caveat"/>
              <a:sym typeface="Caveat"/>
            </a:endParaRPr>
          </a:p>
        </p:txBody>
      </p:sp>
      <p:sp>
        <p:nvSpPr>
          <p:cNvPr id="91" name="Google Shape;91;p17"/>
          <p:cNvSpPr txBox="1"/>
          <p:nvPr/>
        </p:nvSpPr>
        <p:spPr>
          <a:xfrm>
            <a:off x="3557039" y="3829237"/>
            <a:ext cx="1866216"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Creideamh</a:t>
            </a:r>
            <a:endParaRPr sz="3600" b="1" dirty="0">
              <a:solidFill>
                <a:srgbClr val="3C78D8"/>
              </a:solidFill>
              <a:latin typeface="Caveat"/>
              <a:ea typeface="Caveat"/>
              <a:cs typeface="Caveat"/>
              <a:sym typeface="Caveat"/>
            </a:endParaRPr>
          </a:p>
        </p:txBody>
      </p:sp>
      <p:sp>
        <p:nvSpPr>
          <p:cNvPr id="92" name="Google Shape;92;p17"/>
          <p:cNvSpPr txBox="1"/>
          <p:nvPr/>
        </p:nvSpPr>
        <p:spPr>
          <a:xfrm>
            <a:off x="5988878" y="2905777"/>
            <a:ext cx="1906200" cy="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Teaghlach</a:t>
            </a:r>
            <a:endParaRPr sz="3600" dirty="0">
              <a:solidFill>
                <a:srgbClr val="3C78D8"/>
              </a:solidFill>
              <a:latin typeface="Caveat"/>
              <a:ea typeface="Caveat"/>
              <a:cs typeface="Caveat"/>
              <a:sym typeface="Caveat"/>
            </a:endParaRPr>
          </a:p>
        </p:txBody>
      </p:sp>
      <p:sp>
        <p:nvSpPr>
          <p:cNvPr id="93" name="Google Shape;93;p17"/>
          <p:cNvSpPr txBox="1"/>
          <p:nvPr/>
        </p:nvSpPr>
        <p:spPr>
          <a:xfrm>
            <a:off x="5886762" y="805096"/>
            <a:ext cx="23871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Eiseamláirí</a:t>
            </a:r>
            <a:endParaRPr sz="3600" b="1" dirty="0">
              <a:solidFill>
                <a:srgbClr val="3C78D8"/>
              </a:solidFill>
              <a:latin typeface="Caveat"/>
              <a:ea typeface="Caveat"/>
              <a:cs typeface="Caveat"/>
              <a:sym typeface="Caveat"/>
            </a:endParaRPr>
          </a:p>
        </p:txBody>
      </p:sp>
      <p:sp>
        <p:nvSpPr>
          <p:cNvPr id="94" name="Google Shape;94;p17"/>
          <p:cNvSpPr txBox="1"/>
          <p:nvPr/>
        </p:nvSpPr>
        <p:spPr>
          <a:xfrm>
            <a:off x="6088822" y="3829214"/>
            <a:ext cx="1906200" cy="48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Cairdeas</a:t>
            </a:r>
            <a:endParaRPr sz="3600" b="1" dirty="0">
              <a:solidFill>
                <a:srgbClr val="3C78D8"/>
              </a:solidFill>
              <a:latin typeface="Caveat"/>
              <a:ea typeface="Caveat"/>
              <a:cs typeface="Caveat"/>
              <a:sym typeface="Caveat"/>
            </a:endParaRPr>
          </a:p>
        </p:txBody>
      </p:sp>
      <p:sp>
        <p:nvSpPr>
          <p:cNvPr id="95" name="Google Shape;95;p17"/>
          <p:cNvSpPr txBox="1"/>
          <p:nvPr/>
        </p:nvSpPr>
        <p:spPr>
          <a:xfrm>
            <a:off x="3643695" y="1551159"/>
            <a:ext cx="1632600" cy="39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libri"/>
                <a:cs typeface="Calibri"/>
                <a:sym typeface="Caveat"/>
              </a:rPr>
              <a:t>Meas</a:t>
            </a:r>
            <a:r>
              <a:rPr lang="en" sz="1800" b="1" dirty="0">
                <a:solidFill>
                  <a:srgbClr val="3C78D8"/>
                </a:solidFill>
                <a:latin typeface="Calibri"/>
                <a:ea typeface="Calibri"/>
                <a:cs typeface="Calibri"/>
                <a:sym typeface="Calibri"/>
              </a:rPr>
              <a:t> </a:t>
            </a:r>
            <a:endParaRPr sz="1800" b="1" dirty="0">
              <a:solidFill>
                <a:srgbClr val="3C78D8"/>
              </a:solidFill>
              <a:latin typeface="Calibri"/>
              <a:ea typeface="Calibri"/>
              <a:cs typeface="Calibri"/>
              <a:sym typeface="Calibri"/>
            </a:endParaRPr>
          </a:p>
        </p:txBody>
      </p:sp>
      <p:sp>
        <p:nvSpPr>
          <p:cNvPr id="96" name="Google Shape;96;p17"/>
          <p:cNvSpPr txBox="1"/>
          <p:nvPr/>
        </p:nvSpPr>
        <p:spPr>
          <a:xfrm>
            <a:off x="165167" y="2912836"/>
            <a:ext cx="2487498" cy="4782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Comhlántacht</a:t>
            </a:r>
            <a:endParaRPr sz="3600" b="1" dirty="0">
              <a:solidFill>
                <a:srgbClr val="3C78D8"/>
              </a:solidFill>
              <a:latin typeface="Caveat"/>
              <a:ea typeface="Caveat"/>
              <a:cs typeface="Caveat"/>
              <a:sym typeface="Caveat"/>
            </a:endParaRPr>
          </a:p>
        </p:txBody>
      </p:sp>
      <p:sp>
        <p:nvSpPr>
          <p:cNvPr id="97" name="Google Shape;97;p17"/>
          <p:cNvSpPr txBox="1"/>
          <p:nvPr/>
        </p:nvSpPr>
        <p:spPr>
          <a:xfrm>
            <a:off x="2346796" y="2134154"/>
            <a:ext cx="2225204" cy="9809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dirty="0">
                <a:solidFill>
                  <a:srgbClr val="3C78D8"/>
                </a:solidFill>
                <a:latin typeface="Caveat"/>
                <a:ea typeface="Caveat"/>
                <a:cs typeface="Caveat"/>
                <a:sym typeface="Caveat"/>
              </a:rPr>
              <a:t>     Buanna</a:t>
            </a:r>
            <a:endParaRPr sz="3600" b="1" dirty="0">
              <a:solidFill>
                <a:srgbClr val="3C78D8"/>
              </a:solidFill>
              <a:latin typeface="Caveat"/>
              <a:ea typeface="Caveat"/>
              <a:cs typeface="Caveat"/>
              <a:sym typeface="Caveat"/>
            </a:endParaRPr>
          </a:p>
        </p:txBody>
      </p:sp>
      <p:sp>
        <p:nvSpPr>
          <p:cNvPr id="98" name="Google Shape;9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9" name="Google Shape;99;p17"/>
          <p:cNvSpPr txBox="1"/>
          <p:nvPr/>
        </p:nvSpPr>
        <p:spPr>
          <a:xfrm>
            <a:off x="327251" y="107588"/>
            <a:ext cx="3787224" cy="75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t>EOCHAIRFHOCAIL</a:t>
            </a:r>
            <a:endParaRPr sz="3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5" name="Google Shape;105;p18"/>
          <p:cNvSpPr txBox="1"/>
          <p:nvPr/>
        </p:nvSpPr>
        <p:spPr>
          <a:xfrm>
            <a:off x="4034550" y="154000"/>
            <a:ext cx="4437900" cy="46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Mhúin Lewis Leigh ón mBreatain Bheag rince TikTok dá sheanmháthair Nan, </a:t>
            </a:r>
            <a:r>
              <a:rPr lang="en-IE" sz="2600" dirty="0"/>
              <a:t>t</a:t>
            </a:r>
            <a:r>
              <a:rPr lang="en" sz="2600" dirty="0"/>
              <a:t>ar éis dó earraí grósaera a thabhairt chuici i rith na dianghlasála Covid-19. Scaip an físeán go rábach. Breathnaigh air (30 soic.) agus freagair na ceisteanna a leanann ar an gcéad sleamhnán eile.</a:t>
            </a:r>
            <a:endParaRPr sz="2600" dirty="0"/>
          </a:p>
          <a:p>
            <a:pPr marL="0" lvl="0" indent="0" algn="l" rtl="0">
              <a:spcBef>
                <a:spcPts val="0"/>
              </a:spcBef>
              <a:spcAft>
                <a:spcPts val="0"/>
              </a:spcAft>
              <a:buNone/>
            </a:pPr>
            <a:endParaRPr lang="en" sz="1100" u="sng" dirty="0">
              <a:solidFill>
                <a:schemeClr val="hlink"/>
              </a:solidFill>
              <a:hlinkClick r:id="rId3"/>
            </a:endParaRPr>
          </a:p>
          <a:p>
            <a:pPr marL="0" lvl="0" indent="0" algn="l" rtl="0">
              <a:spcBef>
                <a:spcPts val="0"/>
              </a:spcBef>
              <a:spcAft>
                <a:spcPts val="0"/>
              </a:spcAft>
              <a:buNone/>
            </a:pPr>
            <a:r>
              <a:rPr lang="en" sz="1100" u="sng" dirty="0">
                <a:solidFill>
                  <a:schemeClr val="hlink"/>
                </a:solidFill>
                <a:hlinkClick r:id="rId3"/>
              </a:rPr>
              <a:t>https://www.youtube.com/watch?v=aA7HNHjGNnA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06" name="Google Shape;106;p18">
            <a:hlinkClick r:id="rId3"/>
          </p:cNvPr>
          <p:cNvPicPr preferRelativeResize="0"/>
          <p:nvPr/>
        </p:nvPicPr>
        <p:blipFill rotWithShape="1">
          <a:blip r:embed="rId4">
            <a:alphaModFix/>
          </a:blip>
          <a:srcRect l="25491" r="25011"/>
          <a:stretch/>
        </p:blipFill>
        <p:spPr>
          <a:xfrm>
            <a:off x="246400" y="154000"/>
            <a:ext cx="3677107" cy="450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2" name="Google Shape;112;p19"/>
          <p:cNvSpPr txBox="1"/>
          <p:nvPr/>
        </p:nvSpPr>
        <p:spPr>
          <a:xfrm>
            <a:off x="3960122" y="99998"/>
            <a:ext cx="4897200" cy="4943502"/>
          </a:xfrm>
          <a:prstGeom prst="rect">
            <a:avLst/>
          </a:prstGeom>
          <a:noFill/>
          <a:ln>
            <a:noFill/>
          </a:ln>
        </p:spPr>
        <p:txBody>
          <a:bodyPr spcFirstLastPara="1" wrap="square" lIns="91425" tIns="91425" rIns="91425" bIns="91425" anchor="t" anchorCtr="0">
            <a:noAutofit/>
          </a:bodyPr>
          <a:lstStyle/>
          <a:p>
            <a:pPr marL="622300" lvl="0" indent="-457200" algn="l" rtl="0">
              <a:spcBef>
                <a:spcPts val="0"/>
              </a:spcBef>
              <a:spcAft>
                <a:spcPts val="0"/>
              </a:spcAft>
              <a:buSzPts val="1000"/>
              <a:buFont typeface="+mj-lt"/>
              <a:buAutoNum type="arabicPeriod"/>
            </a:pPr>
            <a:r>
              <a:rPr lang="en" sz="2000" dirty="0"/>
              <a:t>Conas a thugann an físeán le fios dúinn go bhfuil gaol iontach ag Leigh agus Nan lena chéile?</a:t>
            </a:r>
          </a:p>
          <a:p>
            <a:pPr marL="622300" lvl="0" indent="-457200" algn="l" rtl="0">
              <a:spcBef>
                <a:spcPts val="0"/>
              </a:spcBef>
              <a:spcAft>
                <a:spcPts val="0"/>
              </a:spcAft>
              <a:buSzPts val="1000"/>
              <a:buFont typeface="+mj-lt"/>
              <a:buAutoNum type="arabicPeriod"/>
            </a:pPr>
            <a:r>
              <a:rPr lang="en" sz="2000" dirty="0"/>
              <a:t>Bíonn lámh san aer ag tús an rince seo de ghnáth. C</a:t>
            </a:r>
            <a:r>
              <a:rPr lang="ga-IE" sz="2000" dirty="0"/>
              <a:t>é</a:t>
            </a:r>
            <a:r>
              <a:rPr lang="en" sz="2000" dirty="0"/>
              <a:t>n fáth go ndearna L</a:t>
            </a:r>
            <a:r>
              <a:rPr lang="en-IE" sz="2000" dirty="0"/>
              <a:t>e</a:t>
            </a:r>
            <a:r>
              <a:rPr lang="en" sz="2000" dirty="0"/>
              <a:t>igh leasú ar an rince an dóigh leat?</a:t>
            </a:r>
          </a:p>
          <a:p>
            <a:pPr marL="622300" lvl="0" indent="-457200" algn="l" rtl="0">
              <a:spcBef>
                <a:spcPts val="0"/>
              </a:spcBef>
              <a:spcAft>
                <a:spcPts val="0"/>
              </a:spcAft>
              <a:buSzPts val="1000"/>
              <a:buFont typeface="+mj-lt"/>
              <a:buAutoNum type="arabicPeriod"/>
            </a:pPr>
            <a:r>
              <a:rPr lang="en" sz="2000" dirty="0"/>
              <a:t>Cén fáth go bhfuil an físeán seo éagsúil ó fhormhór na TikTok?</a:t>
            </a:r>
          </a:p>
          <a:p>
            <a:pPr marL="622300" lvl="0" indent="-457200" algn="l" rtl="0">
              <a:spcBef>
                <a:spcPts val="0"/>
              </a:spcBef>
              <a:spcAft>
                <a:spcPts val="0"/>
              </a:spcAft>
              <a:buSzPts val="1000"/>
              <a:buFont typeface="+mj-lt"/>
              <a:buAutoNum type="arabicPeriod"/>
            </a:pPr>
            <a:r>
              <a:rPr lang="en" sz="2000" dirty="0"/>
              <a:t>Pléigh an téarma ‘dlúthpháirtíocht idirghlúine’. An bhfuil s</a:t>
            </a:r>
            <a:r>
              <a:rPr lang="ga-IE" sz="2000" dirty="0"/>
              <a:t>é</a:t>
            </a:r>
            <a:r>
              <a:rPr lang="en" sz="2000" dirty="0"/>
              <a:t> le sonrú anseo? Conas san? </a:t>
            </a:r>
          </a:p>
          <a:p>
            <a:pPr marL="622300" lvl="0" indent="-457200" algn="l" rtl="0">
              <a:spcBef>
                <a:spcPts val="0"/>
              </a:spcBef>
              <a:spcAft>
                <a:spcPts val="0"/>
              </a:spcAft>
              <a:buSzPts val="1000"/>
              <a:buFont typeface="+mj-lt"/>
              <a:buAutoNum type="arabicPeriod"/>
            </a:pPr>
            <a:r>
              <a:rPr lang="en" sz="2000" dirty="0"/>
              <a:t>Léigh an véarsa ón mBíobla ar an gcéad leathanach eile. An bhfuil s</a:t>
            </a:r>
            <a:r>
              <a:rPr lang="ga-IE" sz="2000" dirty="0"/>
              <a:t>é</a:t>
            </a:r>
            <a:r>
              <a:rPr lang="en" sz="2000" dirty="0"/>
              <a:t> ábhartha don fhíseán seo? </a:t>
            </a:r>
            <a:endParaRPr sz="2000" dirty="0"/>
          </a:p>
          <a:p>
            <a:pPr lvl="0" algn="l" rtl="0">
              <a:spcBef>
                <a:spcPts val="0"/>
              </a:spcBef>
              <a:spcAft>
                <a:spcPts val="0"/>
              </a:spcAft>
            </a:pPr>
            <a:endParaRPr sz="2200" dirty="0"/>
          </a:p>
        </p:txBody>
      </p:sp>
      <p:pic>
        <p:nvPicPr>
          <p:cNvPr id="113" name="Google Shape;113;p19">
            <a:hlinkClick r:id="rId3"/>
          </p:cNvPr>
          <p:cNvPicPr preferRelativeResize="0"/>
          <p:nvPr/>
        </p:nvPicPr>
        <p:blipFill>
          <a:blip r:embed="rId4">
            <a:alphaModFix/>
          </a:blip>
          <a:stretch>
            <a:fillRect/>
          </a:stretch>
        </p:blipFill>
        <p:spPr>
          <a:xfrm>
            <a:off x="123200" y="100000"/>
            <a:ext cx="3726725" cy="49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9" name="Google Shape;119;p20"/>
          <p:cNvSpPr txBox="1"/>
          <p:nvPr/>
        </p:nvSpPr>
        <p:spPr>
          <a:xfrm>
            <a:off x="754575" y="431200"/>
            <a:ext cx="7253400" cy="405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chemeClr val="dk1"/>
                </a:solidFill>
              </a:rPr>
              <a:t>Seanfhocal 20:29: A neart f</a:t>
            </a:r>
            <a:r>
              <a:rPr lang="ga-IE" sz="2300" dirty="0">
                <a:solidFill>
                  <a:schemeClr val="dk1"/>
                </a:solidFill>
              </a:rPr>
              <a:t>é</a:t>
            </a:r>
            <a:r>
              <a:rPr lang="en" sz="2300" dirty="0">
                <a:solidFill>
                  <a:schemeClr val="dk1"/>
                </a:solidFill>
              </a:rPr>
              <a:t>in glóir na n-ógánach; ach an ceann liath maise na seanóirí.</a:t>
            </a:r>
            <a:endParaRPr sz="23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20" name="Google Shape;120;p20"/>
          <p:cNvPicPr preferRelativeResize="0"/>
          <p:nvPr/>
        </p:nvPicPr>
        <p:blipFill>
          <a:blip r:embed="rId3">
            <a:alphaModFix/>
          </a:blip>
          <a:stretch>
            <a:fillRect/>
          </a:stretch>
        </p:blipFill>
        <p:spPr>
          <a:xfrm>
            <a:off x="1840538" y="1668900"/>
            <a:ext cx="5081468" cy="33879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26" name="Google Shape;126;p21"/>
          <p:cNvPicPr preferRelativeResize="0"/>
          <p:nvPr/>
        </p:nvPicPr>
        <p:blipFill>
          <a:blip r:embed="rId3">
            <a:alphaModFix/>
          </a:blip>
          <a:stretch>
            <a:fillRect/>
          </a:stretch>
        </p:blipFill>
        <p:spPr>
          <a:xfrm>
            <a:off x="291000" y="560849"/>
            <a:ext cx="4087025" cy="3719175"/>
          </a:xfrm>
          <a:prstGeom prst="rect">
            <a:avLst/>
          </a:prstGeom>
          <a:noFill/>
          <a:ln>
            <a:noFill/>
          </a:ln>
        </p:spPr>
      </p:pic>
      <p:sp>
        <p:nvSpPr>
          <p:cNvPr id="127" name="Google Shape;127;p21"/>
          <p:cNvSpPr txBox="1"/>
          <p:nvPr/>
        </p:nvSpPr>
        <p:spPr>
          <a:xfrm>
            <a:off x="5266700" y="662175"/>
            <a:ext cx="3634200" cy="397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21"/>
          <p:cNvSpPr txBox="1"/>
          <p:nvPr/>
        </p:nvSpPr>
        <p:spPr>
          <a:xfrm>
            <a:off x="5081708" y="359100"/>
            <a:ext cx="3665100" cy="44253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dirty="0"/>
              <a:t>Cad iad na rudaí is fearr faoi bheith mar dhéagóir?</a:t>
            </a:r>
            <a:endParaRPr sz="2000" dirty="0"/>
          </a:p>
          <a:p>
            <a:pPr marL="457200" lvl="0" indent="-355600" algn="l" rtl="0">
              <a:spcBef>
                <a:spcPts val="0"/>
              </a:spcBef>
              <a:spcAft>
                <a:spcPts val="0"/>
              </a:spcAft>
              <a:buSzPts val="2000"/>
              <a:buAutoNum type="arabicPeriod"/>
            </a:pPr>
            <a:r>
              <a:rPr lang="en" sz="2000" dirty="0"/>
              <a:t>Cad iad na rudaí is fearr faoi bheith mar sheanóir?</a:t>
            </a:r>
            <a:endParaRPr sz="2000" dirty="0"/>
          </a:p>
          <a:p>
            <a:pPr marL="457200" lvl="0" indent="-355600" algn="l" rtl="0">
              <a:spcBef>
                <a:spcPts val="0"/>
              </a:spcBef>
              <a:spcAft>
                <a:spcPts val="0"/>
              </a:spcAft>
              <a:buSzPts val="2000"/>
              <a:buAutoNum type="arabicPeriod"/>
            </a:pPr>
            <a:r>
              <a:rPr lang="en" sz="2000" dirty="0"/>
              <a:t>Cad is brí leis an bhfocal ‘rath’?</a:t>
            </a:r>
            <a:endParaRPr sz="2000" dirty="0"/>
          </a:p>
          <a:p>
            <a:pPr marL="457200" lvl="0" indent="-355600" algn="l" rtl="0">
              <a:spcBef>
                <a:spcPts val="0"/>
              </a:spcBef>
              <a:spcAft>
                <a:spcPts val="0"/>
              </a:spcAft>
              <a:buSzPts val="2000"/>
              <a:buAutoNum type="arabicPeriod"/>
            </a:pPr>
            <a:r>
              <a:rPr lang="en" sz="2000" dirty="0"/>
              <a:t>Roghnaigh cúpla rud ó na liostaí thuas a chabhródh le rath a chur ar dhaoine. </a:t>
            </a:r>
          </a:p>
          <a:p>
            <a:pPr marL="457200" lvl="0" indent="-355600" algn="l" rtl="0">
              <a:spcBef>
                <a:spcPts val="0"/>
              </a:spcBef>
              <a:spcAft>
                <a:spcPts val="0"/>
              </a:spcAft>
              <a:buSzPts val="2000"/>
              <a:buAutoNum type="arabicPeriod"/>
            </a:pPr>
            <a:r>
              <a:rPr lang="en" sz="2000" dirty="0"/>
              <a:t>Cad iad na rudaí cúláilte a bheadh ar eolas ag glúin amháin seachas ag aon ghlúin eile?</a:t>
            </a:r>
            <a:endParaRPr sz="2000" dirty="0"/>
          </a:p>
        </p:txBody>
      </p:sp>
      <p:sp>
        <p:nvSpPr>
          <p:cNvPr id="129" name="Google Shape;129;p21"/>
          <p:cNvSpPr txBox="1"/>
          <p:nvPr/>
        </p:nvSpPr>
        <p:spPr>
          <a:xfrm>
            <a:off x="349175" y="4431725"/>
            <a:ext cx="4095900" cy="6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Is féidir an ghníomhaíocht seo a reáchtáil le grúpaí beaga má bhíonn an deis ann.</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1464</Words>
  <Application>Microsoft Office PowerPoint</Application>
  <PresentationFormat>On-screen Show (16:9)</PresentationFormat>
  <Paragraphs>116</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Caveat</vt:lpstr>
      <vt:lpstr>Calibri</vt:lpstr>
      <vt:lpstr>Century</vt:lpstr>
      <vt:lpstr>Arial</vt:lpstr>
      <vt:lpstr>Times New Roman</vt:lpstr>
      <vt:lpstr>Lobster</vt:lpstr>
      <vt:lpstr>Simple Light</vt:lpstr>
      <vt:lpstr>Seachtain na Scoileanna Caitliceacha 2021 Scoileanna Caitliceacha: Pobail an Chreidimh agus an Teacht Aniar An Chéadaoin Grá agus an Dlúthpháirtíocht Idirghlúine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Week 2021 Communities of Faith and Resilience  Wednesday Love and Intergenerational Solidarity</dc:title>
  <dc:creator>Karen O'Donovan</dc:creator>
  <cp:lastModifiedBy>Cathal Ó Catháin</cp:lastModifiedBy>
  <cp:revision>80</cp:revision>
  <dcterms:modified xsi:type="dcterms:W3CDTF">2021-01-02T10:22:01Z</dcterms:modified>
</cp:coreProperties>
</file>