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Caveat" panose="020B0604020202020204" charset="0"/>
      <p:regular r:id="rId29"/>
      <p:bold r:id="rId30"/>
    </p:embeddedFont>
    <p:embeddedFont>
      <p:font typeface="Lobster" panose="020B060402020202020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90a2be2728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90a2be2728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e5b4b0c87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e5b4b0c87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920d89934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920d89934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e5b4b0c87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5e5b4b0c87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90a1e49439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90a1e4943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90a1e49439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90a1e49439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90a1e4943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90a1e4943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5e5b4b0c87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5e5b4b0c8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e5b4b0c8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e5b4b0c8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5e5b4b0c87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5e5b4b0c87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90a2be272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90a2be272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910e24631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910e2463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91068e2d1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91068e2d1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e5b4b0c87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5e5b4b0c87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90a2be272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90a2be272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0a2be2728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0a2be2728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5e5b4b0c87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5e5b4b0c87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90a2be2728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90a2be2728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90a2be2728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90a2be2728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90a2be2728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90a2be272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90a2be2728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90a2be2728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CEEv2cInpk8"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8" Type="http://schemas.openxmlformats.org/officeDocument/2006/relationships/hyperlink" Target="https://www.stickpng.com/img/download/584abb151da7ae6ee4705dcf" TargetMode="External"/><Relationship Id="rId3" Type="http://schemas.openxmlformats.org/officeDocument/2006/relationships/hyperlink" Target="https://www.nextpng.com/en/transparent-png-nimbf/download" TargetMode="External"/><Relationship Id="rId7" Type="http://schemas.openxmlformats.org/officeDocument/2006/relationships/hyperlink" Target="https://pixabay.com/vectors/glass-magnifier-loupe-magnify-159521/"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hyperlink" Target="https://lookoutforlearning.wordpress.com/tag/think-pair-share/" TargetMode="External"/><Relationship Id="rId11" Type="http://schemas.openxmlformats.org/officeDocument/2006/relationships/hyperlink" Target="https://unsplash.com/s/photos/black-person-at-prayer?utm_source=unsplash&amp;utm_medium=referral&amp;utm_content=creditCopyText" TargetMode="External"/><Relationship Id="rId5" Type="http://schemas.openxmlformats.org/officeDocument/2006/relationships/hyperlink" Target="https://www.pexels.com/search/grandparents%20and%20grandchildren/" TargetMode="External"/><Relationship Id="rId10" Type="http://schemas.openxmlformats.org/officeDocument/2006/relationships/hyperlink" Target="https://unsplash.com/@phaeton_vision?utm_source=unsplash&amp;utm_medium=referral&amp;utm_content=creditCopyText" TargetMode="External"/><Relationship Id="rId4" Type="http://schemas.openxmlformats.org/officeDocument/2006/relationships/hyperlink" Target="https://scpeanutgallery.files.wordpress.com/2015/06/old-people-and-young-people-300x273.jpg" TargetMode="External"/><Relationship Id="rId9" Type="http://schemas.openxmlformats.org/officeDocument/2006/relationships/hyperlink" Target="https://www.limerickdiocese.org/news/john-henry-newman-the-greatest-catholic-theologian-since-aquina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aA7HNHjGNnA"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aA7HNHjGNnA"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65900" y="0"/>
            <a:ext cx="8500500" cy="4042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a:t>Catholic Schools Week 2021</a:t>
            </a:r>
            <a:endParaRPr sz="2400" dirty="0"/>
          </a:p>
          <a:p>
            <a:pPr marL="0" lvl="0" indent="0" algn="ctr" rtl="0">
              <a:spcBef>
                <a:spcPts val="0"/>
              </a:spcBef>
              <a:spcAft>
                <a:spcPts val="0"/>
              </a:spcAft>
              <a:buNone/>
            </a:pPr>
            <a:r>
              <a:rPr lang="en" sz="2400" dirty="0"/>
              <a:t>Catholic Schools: Communities of Faith and Resilience</a:t>
            </a:r>
            <a:endParaRPr sz="2400" dirty="0"/>
          </a:p>
          <a:p>
            <a:pPr marL="0" lvl="0" indent="0" algn="ctr" rtl="0">
              <a:spcBef>
                <a:spcPts val="0"/>
              </a:spcBef>
              <a:spcAft>
                <a:spcPts val="0"/>
              </a:spcAft>
              <a:buNone/>
            </a:pPr>
            <a:endParaRPr sz="4800" dirty="0"/>
          </a:p>
          <a:p>
            <a:pPr marL="0" lvl="0" indent="0" algn="ctr" rtl="0">
              <a:spcBef>
                <a:spcPts val="0"/>
              </a:spcBef>
              <a:spcAft>
                <a:spcPts val="0"/>
              </a:spcAft>
              <a:buNone/>
            </a:pPr>
            <a:r>
              <a:rPr lang="en" sz="4800" dirty="0"/>
              <a:t>Wednesday</a:t>
            </a:r>
            <a:endParaRPr sz="4800" dirty="0"/>
          </a:p>
          <a:p>
            <a:pPr marL="0" lvl="0" indent="0" algn="ctr" rtl="0">
              <a:spcBef>
                <a:spcPts val="0"/>
              </a:spcBef>
              <a:spcAft>
                <a:spcPts val="0"/>
              </a:spcAft>
              <a:buNone/>
            </a:pPr>
            <a:r>
              <a:rPr lang="en" sz="4800" dirty="0"/>
              <a:t>Love and Intergenerational Solidarity</a:t>
            </a:r>
            <a:endParaRPr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135" name="Google Shape;135;p22"/>
          <p:cNvSpPr txBox="1"/>
          <p:nvPr/>
        </p:nvSpPr>
        <p:spPr>
          <a:xfrm>
            <a:off x="539000" y="-61600"/>
            <a:ext cx="8361900" cy="401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300" dirty="0"/>
          </a:p>
          <a:p>
            <a:pPr marL="0" lvl="0" indent="0" algn="l" rtl="0">
              <a:spcBef>
                <a:spcPts val="0"/>
              </a:spcBef>
              <a:spcAft>
                <a:spcPts val="0"/>
              </a:spcAft>
              <a:buNone/>
            </a:pPr>
            <a:r>
              <a:rPr lang="en" sz="2300" dirty="0"/>
              <a:t>Calasanctius College from Oranmore in Galway won the Bronze Award for their project ‘Our Living Scenes’ in the Intergenerational Solidarity Award 2019 by DCU. Every Thursday, TY pupils meet with older members of the community and take part in activities with them. Watch this short video (1:24 mins): </a:t>
            </a:r>
            <a:r>
              <a:rPr lang="en" sz="2300" dirty="0">
                <a:hlinkClick r:id="rId3"/>
              </a:rPr>
              <a:t>https://youtu.be/CEEv2cInpk8</a:t>
            </a:r>
            <a:r>
              <a:rPr lang="en" sz="2300" dirty="0"/>
              <a:t> </a:t>
            </a:r>
            <a:endParaRPr sz="2300" dirty="0"/>
          </a:p>
          <a:p>
            <a:pPr marL="0" lvl="0" indent="0" algn="l" rtl="0">
              <a:spcBef>
                <a:spcPts val="0"/>
              </a:spcBef>
              <a:spcAft>
                <a:spcPts val="0"/>
              </a:spcAft>
              <a:buNone/>
            </a:pPr>
            <a:endParaRPr sz="2300" dirty="0"/>
          </a:p>
          <a:p>
            <a:pPr marL="0" lvl="0" indent="0" algn="l" rtl="0">
              <a:spcBef>
                <a:spcPts val="0"/>
              </a:spcBef>
              <a:spcAft>
                <a:spcPts val="0"/>
              </a:spcAft>
              <a:buNone/>
            </a:pPr>
            <a:endParaRPr dirty="0"/>
          </a:p>
          <a:p>
            <a:pPr marL="0" lvl="0" indent="0" algn="l" rtl="0">
              <a:spcBef>
                <a:spcPts val="0"/>
              </a:spcBef>
              <a:spcAft>
                <a:spcPts val="0"/>
              </a:spcAft>
              <a:buNone/>
            </a:pPr>
            <a:r>
              <a:rPr lang="en" dirty="0"/>
              <a:t> </a:t>
            </a:r>
            <a:endParaRPr dirty="0"/>
          </a:p>
        </p:txBody>
      </p:sp>
      <p:pic>
        <p:nvPicPr>
          <p:cNvPr id="136" name="Google Shape;136;p22">
            <a:hlinkClick r:id="rId3"/>
          </p:cNvPr>
          <p:cNvPicPr preferRelativeResize="0"/>
          <p:nvPr/>
        </p:nvPicPr>
        <p:blipFill>
          <a:blip r:embed="rId4">
            <a:alphaModFix/>
          </a:blip>
          <a:stretch>
            <a:fillRect/>
          </a:stretch>
        </p:blipFill>
        <p:spPr>
          <a:xfrm>
            <a:off x="2224902" y="2725750"/>
            <a:ext cx="3842400" cy="2223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p:nvPr/>
        </p:nvSpPr>
        <p:spPr>
          <a:xfrm>
            <a:off x="0" y="0"/>
            <a:ext cx="6122700" cy="480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chemeClr val="dk1"/>
                </a:solidFill>
                <a:highlight>
                  <a:srgbClr val="00FFFF"/>
                </a:highlight>
                <a:latin typeface="Calibri"/>
                <a:ea typeface="Calibri"/>
                <a:cs typeface="Calibri"/>
                <a:sym typeface="Calibri"/>
              </a:rPr>
              <a:t>Think, Pair, Share:</a:t>
            </a:r>
            <a:endParaRPr sz="3600" dirty="0">
              <a:solidFill>
                <a:schemeClr val="dk1"/>
              </a:solidFill>
              <a:highlight>
                <a:srgbClr val="00FFFF"/>
              </a:highlight>
              <a:latin typeface="Calibri"/>
              <a:ea typeface="Calibri"/>
              <a:cs typeface="Calibri"/>
              <a:sym typeface="Calibri"/>
            </a:endParaRPr>
          </a:p>
          <a:p>
            <a:pPr marL="0" lvl="0" indent="0" algn="l" rtl="0">
              <a:spcBef>
                <a:spcPts val="0"/>
              </a:spcBef>
              <a:spcAft>
                <a:spcPts val="0"/>
              </a:spcAft>
              <a:buNone/>
            </a:pPr>
            <a:endParaRPr lang="en" dirty="0">
              <a:solidFill>
                <a:schemeClr val="dk1"/>
              </a:solidFill>
              <a:highlight>
                <a:srgbClr val="00FFFF"/>
              </a:highlight>
              <a:latin typeface="Calibri"/>
              <a:ea typeface="Calibri"/>
              <a:cs typeface="Calibri"/>
              <a:sym typeface="Calibri"/>
            </a:endParaRPr>
          </a:p>
          <a:p>
            <a:pPr marL="0" lvl="0" indent="0" algn="l" rtl="0">
              <a:spcBef>
                <a:spcPts val="0"/>
              </a:spcBef>
              <a:spcAft>
                <a:spcPts val="0"/>
              </a:spcAft>
              <a:buNone/>
            </a:pPr>
            <a:r>
              <a:rPr lang="en" sz="3600" dirty="0">
                <a:solidFill>
                  <a:schemeClr val="dk1"/>
                </a:solidFill>
                <a:highlight>
                  <a:srgbClr val="00FFFF"/>
                </a:highlight>
                <a:latin typeface="Calibri"/>
                <a:ea typeface="Calibri"/>
                <a:cs typeface="Calibri"/>
                <a:sym typeface="Calibri"/>
              </a:rPr>
              <a:t>Think:</a:t>
            </a:r>
            <a:r>
              <a:rPr lang="en" sz="3600" dirty="0">
                <a:solidFill>
                  <a:schemeClr val="dk1"/>
                </a:solidFill>
                <a:latin typeface="Calibri"/>
                <a:ea typeface="Calibri"/>
                <a:cs typeface="Calibri"/>
                <a:sym typeface="Calibri"/>
              </a:rPr>
              <a:t> </a:t>
            </a:r>
            <a:r>
              <a:rPr lang="en" sz="3000" dirty="0">
                <a:solidFill>
                  <a:schemeClr val="dk1"/>
                </a:solidFill>
                <a:latin typeface="Calibri"/>
                <a:ea typeface="Calibri"/>
                <a:cs typeface="Calibri"/>
                <a:sym typeface="Calibri"/>
              </a:rPr>
              <a:t>Take a moment to reflect on a particular moment that struck you from the video.</a:t>
            </a:r>
            <a:endParaRPr sz="3000" dirty="0">
              <a:solidFill>
                <a:schemeClr val="dk1"/>
              </a:solidFill>
              <a:latin typeface="Calibri"/>
              <a:ea typeface="Calibri"/>
              <a:cs typeface="Calibri"/>
              <a:sym typeface="Calibri"/>
            </a:endParaRPr>
          </a:p>
          <a:p>
            <a:pPr marL="0" lvl="0" indent="0" algn="l" rtl="0">
              <a:spcBef>
                <a:spcPts val="0"/>
              </a:spcBef>
              <a:spcAft>
                <a:spcPts val="0"/>
              </a:spcAft>
              <a:buNone/>
            </a:pPr>
            <a:r>
              <a:rPr lang="en" sz="3600" dirty="0">
                <a:solidFill>
                  <a:schemeClr val="dk1"/>
                </a:solidFill>
                <a:highlight>
                  <a:srgbClr val="00FFFF"/>
                </a:highlight>
                <a:latin typeface="Calibri"/>
                <a:ea typeface="Calibri"/>
                <a:cs typeface="Calibri"/>
                <a:sym typeface="Calibri"/>
              </a:rPr>
              <a:t>Pair: </a:t>
            </a:r>
            <a:r>
              <a:rPr lang="en" sz="3000" dirty="0">
                <a:solidFill>
                  <a:schemeClr val="dk1"/>
                </a:solidFill>
                <a:latin typeface="Calibri"/>
                <a:ea typeface="Calibri"/>
                <a:cs typeface="Calibri"/>
                <a:sym typeface="Calibri"/>
              </a:rPr>
              <a:t>Share with someone else the moment that you chose and why. Let the other person do the same.</a:t>
            </a:r>
            <a:endParaRPr sz="3000" dirty="0">
              <a:solidFill>
                <a:schemeClr val="dk1"/>
              </a:solidFill>
              <a:latin typeface="Calibri"/>
              <a:ea typeface="Calibri"/>
              <a:cs typeface="Calibri"/>
              <a:sym typeface="Calibri"/>
            </a:endParaRPr>
          </a:p>
          <a:p>
            <a:pPr marL="0" lvl="0" indent="0" algn="l" rtl="0">
              <a:spcBef>
                <a:spcPts val="0"/>
              </a:spcBef>
              <a:spcAft>
                <a:spcPts val="0"/>
              </a:spcAft>
              <a:buNone/>
            </a:pPr>
            <a:r>
              <a:rPr lang="en" sz="3600" dirty="0">
                <a:solidFill>
                  <a:schemeClr val="dk1"/>
                </a:solidFill>
                <a:highlight>
                  <a:srgbClr val="00FFFF"/>
                </a:highlight>
                <a:latin typeface="Calibri"/>
                <a:ea typeface="Calibri"/>
                <a:cs typeface="Calibri"/>
                <a:sym typeface="Calibri"/>
              </a:rPr>
              <a:t>Share: </a:t>
            </a:r>
            <a:r>
              <a:rPr lang="en" sz="3000" dirty="0">
                <a:solidFill>
                  <a:schemeClr val="dk1"/>
                </a:solidFill>
                <a:latin typeface="Calibri"/>
                <a:ea typeface="Calibri"/>
                <a:cs typeface="Calibri"/>
                <a:sym typeface="Calibri"/>
              </a:rPr>
              <a:t>Pick another pair and repeat the process. Finally, discuss as a class.</a:t>
            </a:r>
            <a:endParaRPr sz="3000" dirty="0">
              <a:solidFill>
                <a:schemeClr val="dk1"/>
              </a:solidFill>
              <a:latin typeface="Calibri"/>
              <a:ea typeface="Calibri"/>
              <a:cs typeface="Calibri"/>
              <a:sym typeface="Calibri"/>
            </a:endParaRPr>
          </a:p>
        </p:txBody>
      </p:sp>
      <p:pic>
        <p:nvPicPr>
          <p:cNvPr id="142" name="Google Shape;142;p23"/>
          <p:cNvPicPr preferRelativeResize="0"/>
          <p:nvPr/>
        </p:nvPicPr>
        <p:blipFill>
          <a:blip r:embed="rId3">
            <a:alphaModFix/>
          </a:blip>
          <a:stretch>
            <a:fillRect/>
          </a:stretch>
        </p:blipFill>
        <p:spPr>
          <a:xfrm>
            <a:off x="6122700" y="589900"/>
            <a:ext cx="2716500" cy="3623811"/>
          </a:xfrm>
          <a:prstGeom prst="rect">
            <a:avLst/>
          </a:prstGeom>
          <a:noFill/>
          <a:ln>
            <a:noFill/>
          </a:ln>
        </p:spPr>
      </p:pic>
      <p:sp>
        <p:nvSpPr>
          <p:cNvPr id="143" name="Google Shape;143;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149" name="Google Shape;149;p24"/>
          <p:cNvSpPr txBox="1"/>
          <p:nvPr/>
        </p:nvSpPr>
        <p:spPr>
          <a:xfrm>
            <a:off x="249050" y="308000"/>
            <a:ext cx="8300400" cy="467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Alternatively, if Think, Pair, Share is not an option, students could answer these questions individually and discuss them as a class group.</a:t>
            </a:r>
            <a:endParaRPr sz="2400" dirty="0"/>
          </a:p>
          <a:p>
            <a:pPr marL="0" lvl="0" indent="0" algn="l" rtl="0">
              <a:spcBef>
                <a:spcPts val="0"/>
              </a:spcBef>
              <a:spcAft>
                <a:spcPts val="0"/>
              </a:spcAft>
              <a:buNone/>
            </a:pPr>
            <a:endParaRPr sz="1600" dirty="0"/>
          </a:p>
          <a:p>
            <a:pPr marL="457200" lvl="0" indent="-381000" algn="l" rtl="0">
              <a:spcBef>
                <a:spcPts val="0"/>
              </a:spcBef>
              <a:spcAft>
                <a:spcPts val="0"/>
              </a:spcAft>
              <a:buSzPts val="2400"/>
              <a:buAutoNum type="arabicPeriod"/>
            </a:pPr>
            <a:r>
              <a:rPr lang="en" sz="2400" dirty="0"/>
              <a:t>List the skills that the older people shared with the younger people.</a:t>
            </a:r>
            <a:endParaRPr sz="2400" dirty="0"/>
          </a:p>
          <a:p>
            <a:pPr marL="457200" lvl="0" indent="-381000" algn="l" rtl="0">
              <a:spcBef>
                <a:spcPts val="0"/>
              </a:spcBef>
              <a:spcAft>
                <a:spcPts val="0"/>
              </a:spcAft>
              <a:buSzPts val="2400"/>
              <a:buAutoNum type="arabicPeriod"/>
            </a:pPr>
            <a:r>
              <a:rPr lang="en" sz="2400" dirty="0"/>
              <a:t>List the skills that the younger people shared with the older ones.</a:t>
            </a:r>
            <a:endParaRPr sz="2400" dirty="0"/>
          </a:p>
          <a:p>
            <a:pPr marL="457200" lvl="0" indent="-381000" algn="l" rtl="0">
              <a:spcBef>
                <a:spcPts val="0"/>
              </a:spcBef>
              <a:spcAft>
                <a:spcPts val="0"/>
              </a:spcAft>
              <a:buSzPts val="2400"/>
              <a:buAutoNum type="arabicPeriod"/>
            </a:pPr>
            <a:r>
              <a:rPr lang="en" sz="2400" dirty="0"/>
              <a:t>What impact do you think this TY activity would have on the older people? The younger people?</a:t>
            </a:r>
            <a:endParaRPr sz="2400" dirty="0"/>
          </a:p>
          <a:p>
            <a:pPr marL="457200" lvl="0" indent="-381000" algn="l" rtl="0">
              <a:spcBef>
                <a:spcPts val="0"/>
              </a:spcBef>
              <a:spcAft>
                <a:spcPts val="0"/>
              </a:spcAft>
              <a:buSzPts val="2400"/>
              <a:buAutoNum type="arabicPeriod"/>
            </a:pPr>
            <a:r>
              <a:rPr lang="en" sz="2400" dirty="0"/>
              <a:t>How does the video show intergenerational solidarity and flourishing?</a:t>
            </a:r>
            <a:endParaRP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5"/>
          <p:cNvPicPr preferRelativeResize="0"/>
          <p:nvPr/>
        </p:nvPicPr>
        <p:blipFill>
          <a:blip r:embed="rId3">
            <a:alphaModFix/>
          </a:blip>
          <a:stretch>
            <a:fillRect/>
          </a:stretch>
        </p:blipFill>
        <p:spPr>
          <a:xfrm>
            <a:off x="8074825" y="2571753"/>
            <a:ext cx="1069175" cy="2138373"/>
          </a:xfrm>
          <a:prstGeom prst="rect">
            <a:avLst/>
          </a:prstGeom>
          <a:noFill/>
          <a:ln>
            <a:noFill/>
          </a:ln>
        </p:spPr>
      </p:pic>
      <p:sp>
        <p:nvSpPr>
          <p:cNvPr id="155" name="Google Shape;155;p25"/>
          <p:cNvSpPr txBox="1"/>
          <p:nvPr/>
        </p:nvSpPr>
        <p:spPr>
          <a:xfrm>
            <a:off x="0" y="-77025"/>
            <a:ext cx="8577600" cy="495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chemeClr val="dk1"/>
                </a:solidFill>
                <a:highlight>
                  <a:srgbClr val="00FFFF"/>
                </a:highlight>
                <a:latin typeface="Calibri"/>
                <a:ea typeface="Calibri"/>
                <a:cs typeface="Calibri"/>
                <a:sym typeface="Calibri"/>
              </a:rPr>
              <a:t>Numeracy moment: </a:t>
            </a:r>
            <a:r>
              <a:rPr lang="en" sz="3600" dirty="0">
                <a:solidFill>
                  <a:schemeClr val="dk1"/>
                </a:solidFill>
                <a:latin typeface="Calibri"/>
                <a:ea typeface="Calibri"/>
                <a:cs typeface="Calibri"/>
                <a:sym typeface="Calibri"/>
              </a:rPr>
              <a:t> </a:t>
            </a:r>
            <a:r>
              <a:rPr lang="en" sz="2400" dirty="0">
                <a:solidFill>
                  <a:schemeClr val="dk1"/>
                </a:solidFill>
                <a:latin typeface="Calibri"/>
                <a:ea typeface="Calibri"/>
                <a:cs typeface="Calibri"/>
                <a:sym typeface="Calibri"/>
              </a:rPr>
              <a:t>Here are the statistics for religious practice from the 2016 census.</a:t>
            </a: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 sz="2400" dirty="0">
                <a:solidFill>
                  <a:schemeClr val="dk1"/>
                </a:solidFill>
                <a:latin typeface="Calibri"/>
                <a:ea typeface="Calibri"/>
                <a:cs typeface="Calibri"/>
                <a:sym typeface="Calibri"/>
              </a:rPr>
              <a:t>In 2016 the proportion of Roman Catholics increased steadily from 75.5 per cent for those aged less than one, to 83.5 percent for 11 year olds. It then falls with increasing age to reach a low of 60.5 percent for 27 year olds before steadily rising to reach a peak for 82 year olds at 91.9 per cent.</a:t>
            </a:r>
            <a:endParaRPr sz="2400" dirty="0">
              <a:solidFill>
                <a:schemeClr val="dk1"/>
              </a:solidFill>
              <a:latin typeface="Calibri"/>
              <a:ea typeface="Calibri"/>
              <a:cs typeface="Calibri"/>
              <a:sym typeface="Calibri"/>
            </a:endParaRPr>
          </a:p>
          <a:p>
            <a:pPr marL="0" lvl="0" indent="0" algn="l" rtl="0">
              <a:spcBef>
                <a:spcPts val="0"/>
              </a:spcBef>
              <a:spcAft>
                <a:spcPts val="0"/>
              </a:spcAft>
              <a:buNone/>
            </a:pPr>
            <a:endParaRPr sz="2400" dirty="0">
              <a:solidFill>
                <a:schemeClr val="dk1"/>
              </a:solidFill>
              <a:latin typeface="Calibri"/>
              <a:ea typeface="Calibri"/>
              <a:cs typeface="Calibri"/>
              <a:sym typeface="Calibri"/>
            </a:endParaRPr>
          </a:p>
          <a:p>
            <a:pPr marL="0" lvl="0" indent="0" algn="l" rtl="0">
              <a:spcBef>
                <a:spcPts val="0"/>
              </a:spcBef>
              <a:spcAft>
                <a:spcPts val="0"/>
              </a:spcAft>
              <a:buNone/>
            </a:pPr>
            <a:r>
              <a:rPr lang="en" sz="2400" dirty="0">
                <a:solidFill>
                  <a:schemeClr val="dk1"/>
                </a:solidFill>
                <a:latin typeface="Calibri"/>
                <a:ea typeface="Calibri"/>
                <a:cs typeface="Calibri"/>
                <a:sym typeface="Calibri"/>
              </a:rPr>
              <a:t>The reverse of this pattern can be largely seen for those indicating no religion, with an initial low of 4.5 per cent for 12 years olds, rising to a peak of 18.5 per cent for those aged 26 before declining as the population ages.</a:t>
            </a:r>
            <a:endParaRPr sz="2400" dirty="0">
              <a:solidFill>
                <a:schemeClr val="dk1"/>
              </a:solidFill>
              <a:latin typeface="Calibri"/>
              <a:ea typeface="Calibri"/>
              <a:cs typeface="Calibri"/>
              <a:sym typeface="Calibri"/>
            </a:endParaRPr>
          </a:p>
        </p:txBody>
      </p:sp>
      <p:sp>
        <p:nvSpPr>
          <p:cNvPr id="156" name="Google Shape;156;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162" name="Google Shape;162;p26" title="Chart"/>
          <p:cNvPicPr preferRelativeResize="0"/>
          <p:nvPr/>
        </p:nvPicPr>
        <p:blipFill>
          <a:blip r:embed="rId3">
            <a:alphaModFix/>
          </a:blip>
          <a:stretch>
            <a:fillRect/>
          </a:stretch>
        </p:blipFill>
        <p:spPr>
          <a:xfrm>
            <a:off x="659300" y="130969"/>
            <a:ext cx="7825389" cy="48386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pic>
        <p:nvPicPr>
          <p:cNvPr id="168" name="Google Shape;168;p27" title="Chart"/>
          <p:cNvPicPr preferRelativeResize="0"/>
          <p:nvPr/>
        </p:nvPicPr>
        <p:blipFill>
          <a:blip r:embed="rId3">
            <a:alphaModFix/>
          </a:blip>
          <a:stretch>
            <a:fillRect/>
          </a:stretch>
        </p:blipFill>
        <p:spPr>
          <a:xfrm>
            <a:off x="566900" y="152400"/>
            <a:ext cx="7825389" cy="48386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174" name="Google Shape;174;p28"/>
          <p:cNvSpPr txBox="1"/>
          <p:nvPr/>
        </p:nvSpPr>
        <p:spPr>
          <a:xfrm>
            <a:off x="369600" y="323400"/>
            <a:ext cx="8269500" cy="42348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AutoNum type="arabicPeriod"/>
            </a:pPr>
            <a:r>
              <a:rPr lang="en" sz="2400" dirty="0"/>
              <a:t>A census is a snapshot in time. The next census may not show, for example, 60.5 per cent of 27 year olds identifying as Roman Catholic. What reasons might there be for the fact that, in 2016, membership of the Catholic Church was lowest in this age group?</a:t>
            </a:r>
            <a:endParaRPr sz="2400" dirty="0"/>
          </a:p>
          <a:p>
            <a:pPr marL="457200" lvl="0" indent="-381000" algn="l" rtl="0">
              <a:spcBef>
                <a:spcPts val="0"/>
              </a:spcBef>
              <a:spcAft>
                <a:spcPts val="0"/>
              </a:spcAft>
              <a:buSzPts val="2400"/>
              <a:buAutoNum type="arabicPeriod"/>
            </a:pPr>
            <a:r>
              <a:rPr lang="en" sz="2400" dirty="0"/>
              <a:t>Why are so many young children Catholic?</a:t>
            </a:r>
            <a:endParaRPr sz="2400" dirty="0"/>
          </a:p>
          <a:p>
            <a:pPr marL="457200" lvl="0" indent="-381000" algn="l" rtl="0">
              <a:spcBef>
                <a:spcPts val="0"/>
              </a:spcBef>
              <a:spcAft>
                <a:spcPts val="0"/>
              </a:spcAft>
              <a:buSzPts val="2400"/>
              <a:buAutoNum type="arabicPeriod"/>
            </a:pPr>
            <a:r>
              <a:rPr lang="en" sz="2400" dirty="0"/>
              <a:t>Why are so many older people Catholic?</a:t>
            </a:r>
            <a:endParaRPr sz="2400" dirty="0"/>
          </a:p>
          <a:p>
            <a:pPr marL="457200" lvl="0" indent="-381000" algn="l" rtl="0">
              <a:spcBef>
                <a:spcPts val="0"/>
              </a:spcBef>
              <a:spcAft>
                <a:spcPts val="0"/>
              </a:spcAft>
              <a:buSzPts val="2400"/>
              <a:buAutoNum type="arabicPeriod"/>
            </a:pPr>
            <a:r>
              <a:rPr lang="en" sz="2400" dirty="0"/>
              <a:t>If the census were being taken today, how might the figures be different?</a:t>
            </a:r>
            <a:endParaRPr sz="2400" dirty="0"/>
          </a:p>
          <a:p>
            <a:pPr marL="457200" lvl="0" indent="-381000" algn="l" rtl="0">
              <a:spcBef>
                <a:spcPts val="0"/>
              </a:spcBef>
              <a:spcAft>
                <a:spcPts val="0"/>
              </a:spcAft>
              <a:buSzPts val="2400"/>
              <a:buAutoNum type="arabicPeriod"/>
            </a:pPr>
            <a:r>
              <a:rPr lang="en" sz="2400" dirty="0"/>
              <a:t>Compare the two slides with bar charts. What strikes you most about them?</a:t>
            </a:r>
            <a:endParaRPr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txBox="1"/>
          <p:nvPr/>
        </p:nvSpPr>
        <p:spPr>
          <a:xfrm>
            <a:off x="308000" y="96850"/>
            <a:ext cx="5205000" cy="476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chemeClr val="dk1"/>
                </a:solidFill>
                <a:highlight>
                  <a:srgbClr val="FFFFFF"/>
                </a:highlight>
              </a:rPr>
              <a:t>Hope and a future presuppose memory. The memory of our elderly people sustains us as we journey on. The future of society, and precisely of Italian society, is rooted in the elderly and in the young: the latter, because they have the strength and are of the age to carry history ahead; the former, because they are a living memory. A people that does not take care of its elderly, its children and its youth has no future, because it abuses both memory and promise.</a:t>
            </a:r>
            <a:endParaRPr sz="2400" dirty="0">
              <a:solidFill>
                <a:schemeClr val="dk1"/>
              </a:solidFill>
              <a:latin typeface="Calibri"/>
              <a:ea typeface="Calibri"/>
              <a:cs typeface="Calibri"/>
              <a:sym typeface="Calibri"/>
            </a:endParaRPr>
          </a:p>
          <a:p>
            <a:pPr marL="0" lvl="0" indent="0" algn="l" rtl="0">
              <a:spcBef>
                <a:spcPts val="0"/>
              </a:spcBef>
              <a:spcAft>
                <a:spcPts val="0"/>
              </a:spcAft>
              <a:buNone/>
            </a:pPr>
            <a:endParaRPr sz="3000" dirty="0">
              <a:solidFill>
                <a:schemeClr val="dk1"/>
              </a:solidFill>
              <a:latin typeface="Calibri"/>
              <a:ea typeface="Calibri"/>
              <a:cs typeface="Calibri"/>
              <a:sym typeface="Calibri"/>
            </a:endParaRPr>
          </a:p>
        </p:txBody>
      </p:sp>
      <p:sp>
        <p:nvSpPr>
          <p:cNvPr id="180" name="Google Shape;180;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pic>
        <p:nvPicPr>
          <p:cNvPr id="181" name="Google Shape;181;p29"/>
          <p:cNvPicPr preferRelativeResize="0"/>
          <p:nvPr/>
        </p:nvPicPr>
        <p:blipFill>
          <a:blip r:embed="rId3">
            <a:alphaModFix/>
          </a:blip>
          <a:stretch>
            <a:fillRect/>
          </a:stretch>
        </p:blipFill>
        <p:spPr>
          <a:xfrm>
            <a:off x="5382381" y="96850"/>
            <a:ext cx="3761619" cy="4350775"/>
          </a:xfrm>
          <a:prstGeom prst="rect">
            <a:avLst/>
          </a:prstGeom>
          <a:noFill/>
          <a:ln>
            <a:noFill/>
          </a:ln>
        </p:spPr>
      </p:pic>
      <p:sp>
        <p:nvSpPr>
          <p:cNvPr id="182" name="Google Shape;182;p29"/>
          <p:cNvSpPr txBox="1"/>
          <p:nvPr/>
        </p:nvSpPr>
        <p:spPr>
          <a:xfrm>
            <a:off x="5869538" y="4467250"/>
            <a:ext cx="27873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Address to Italian Bishops 2013</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30"/>
          <p:cNvPicPr preferRelativeResize="0"/>
          <p:nvPr/>
        </p:nvPicPr>
        <p:blipFill>
          <a:blip r:embed="rId3">
            <a:alphaModFix amt="11000"/>
          </a:blip>
          <a:stretch>
            <a:fillRect/>
          </a:stretch>
        </p:blipFill>
        <p:spPr>
          <a:xfrm>
            <a:off x="684000" y="0"/>
            <a:ext cx="7776000" cy="5143500"/>
          </a:xfrm>
          <a:prstGeom prst="rect">
            <a:avLst/>
          </a:prstGeom>
          <a:noFill/>
          <a:ln>
            <a:noFill/>
          </a:ln>
        </p:spPr>
      </p:pic>
      <p:sp>
        <p:nvSpPr>
          <p:cNvPr id="188" name="Google Shape;188;p30"/>
          <p:cNvSpPr txBox="1"/>
          <p:nvPr/>
        </p:nvSpPr>
        <p:spPr>
          <a:xfrm>
            <a:off x="757350" y="178650"/>
            <a:ext cx="7715100" cy="462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Calibri"/>
                <a:ea typeface="Calibri"/>
                <a:cs typeface="Calibri"/>
                <a:sym typeface="Calibri"/>
              </a:rPr>
              <a:t>According to Pope Francis, what is the role of elderly people with regard to memory?</a:t>
            </a:r>
            <a:endParaRPr sz="2400" dirty="0">
              <a:latin typeface="Calibri"/>
              <a:ea typeface="Calibri"/>
              <a:cs typeface="Calibri"/>
              <a:sym typeface="Calibri"/>
            </a:endParaRPr>
          </a:p>
          <a:p>
            <a:pPr marL="0" lvl="0" indent="0" algn="l" rtl="0">
              <a:spcBef>
                <a:spcPts val="0"/>
              </a:spcBef>
              <a:spcAft>
                <a:spcPts val="0"/>
              </a:spcAft>
              <a:buNone/>
            </a:pPr>
            <a:r>
              <a:rPr lang="en" sz="2400" dirty="0">
                <a:latin typeface="Calibri"/>
                <a:ea typeface="Calibri"/>
                <a:cs typeface="Calibri"/>
                <a:sym typeface="Calibri"/>
              </a:rPr>
              <a:t>What role do young people play?</a:t>
            </a:r>
            <a:endParaRPr sz="2400" dirty="0">
              <a:latin typeface="Calibri"/>
              <a:ea typeface="Calibri"/>
              <a:cs typeface="Calibri"/>
              <a:sym typeface="Calibri"/>
            </a:endParaRPr>
          </a:p>
          <a:p>
            <a:pPr marL="0" lvl="0" indent="0" algn="l" rtl="0">
              <a:spcBef>
                <a:spcPts val="0"/>
              </a:spcBef>
              <a:spcAft>
                <a:spcPts val="0"/>
              </a:spcAft>
              <a:buNone/>
            </a:pPr>
            <a:endParaRPr sz="2400" dirty="0">
              <a:latin typeface="Calibri"/>
              <a:ea typeface="Calibri"/>
              <a:cs typeface="Calibri"/>
              <a:sym typeface="Calibri"/>
            </a:endParaRPr>
          </a:p>
          <a:p>
            <a:pPr marL="0" lvl="0" indent="0" algn="l" rtl="0">
              <a:spcBef>
                <a:spcPts val="0"/>
              </a:spcBef>
              <a:spcAft>
                <a:spcPts val="0"/>
              </a:spcAft>
              <a:buNone/>
            </a:pPr>
            <a:r>
              <a:rPr lang="en" sz="2400" dirty="0">
                <a:latin typeface="Calibri"/>
                <a:ea typeface="Calibri"/>
                <a:cs typeface="Calibri"/>
                <a:sym typeface="Calibri"/>
              </a:rPr>
              <a:t>Do you agree that a society that neglects the young and the old is in trouble?</a:t>
            </a:r>
            <a:endParaRPr sz="2400" dirty="0">
              <a:latin typeface="Calibri"/>
              <a:ea typeface="Calibri"/>
              <a:cs typeface="Calibri"/>
              <a:sym typeface="Calibri"/>
            </a:endParaRPr>
          </a:p>
          <a:p>
            <a:pPr marL="0" lvl="0" indent="0" algn="l" rtl="0">
              <a:spcBef>
                <a:spcPts val="0"/>
              </a:spcBef>
              <a:spcAft>
                <a:spcPts val="0"/>
              </a:spcAft>
              <a:buNone/>
            </a:pPr>
            <a:r>
              <a:rPr lang="en" sz="2400" dirty="0">
                <a:latin typeface="Calibri"/>
                <a:ea typeface="Calibri"/>
                <a:cs typeface="Calibri"/>
                <a:sym typeface="Calibri"/>
              </a:rPr>
              <a:t>Which group is more neglected by society, the young or the old?</a:t>
            </a:r>
            <a:endParaRPr sz="2400" dirty="0">
              <a:latin typeface="Calibri"/>
              <a:ea typeface="Calibri"/>
              <a:cs typeface="Calibri"/>
              <a:sym typeface="Calibri"/>
            </a:endParaRPr>
          </a:p>
          <a:p>
            <a:pPr marL="0" lvl="0" indent="0" algn="l" rtl="0">
              <a:spcBef>
                <a:spcPts val="0"/>
              </a:spcBef>
              <a:spcAft>
                <a:spcPts val="0"/>
              </a:spcAft>
              <a:buNone/>
            </a:pPr>
            <a:endParaRPr sz="2400" dirty="0">
              <a:latin typeface="Calibri"/>
              <a:ea typeface="Calibri"/>
              <a:cs typeface="Calibri"/>
              <a:sym typeface="Calibri"/>
            </a:endParaRPr>
          </a:p>
          <a:p>
            <a:pPr marL="0" lvl="0" indent="0" algn="l" rtl="0">
              <a:spcBef>
                <a:spcPts val="0"/>
              </a:spcBef>
              <a:spcAft>
                <a:spcPts val="0"/>
              </a:spcAft>
              <a:buNone/>
            </a:pPr>
            <a:r>
              <a:rPr lang="en" sz="2400" dirty="0">
                <a:latin typeface="Calibri"/>
                <a:ea typeface="Calibri"/>
                <a:cs typeface="Calibri"/>
                <a:sym typeface="Calibri"/>
              </a:rPr>
              <a:t>What can you do personally and as a group to be more sensitive and caring towards older people?</a:t>
            </a:r>
            <a:endParaRPr sz="2400" dirty="0">
              <a:latin typeface="Calibri"/>
              <a:ea typeface="Calibri"/>
              <a:cs typeface="Calibri"/>
              <a:sym typeface="Calibri"/>
            </a:endParaRPr>
          </a:p>
        </p:txBody>
      </p:sp>
      <p:sp>
        <p:nvSpPr>
          <p:cNvPr id="189" name="Google Shape;189;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pic>
        <p:nvPicPr>
          <p:cNvPr id="195" name="Google Shape;195;p31"/>
          <p:cNvPicPr preferRelativeResize="0"/>
          <p:nvPr/>
        </p:nvPicPr>
        <p:blipFill>
          <a:blip r:embed="rId3">
            <a:alphaModFix/>
          </a:blip>
          <a:stretch>
            <a:fillRect/>
          </a:stretch>
        </p:blipFill>
        <p:spPr>
          <a:xfrm>
            <a:off x="1692904" y="0"/>
            <a:ext cx="5758200" cy="3454925"/>
          </a:xfrm>
          <a:prstGeom prst="rect">
            <a:avLst/>
          </a:prstGeom>
          <a:noFill/>
          <a:ln>
            <a:noFill/>
          </a:ln>
        </p:spPr>
      </p:pic>
      <p:sp>
        <p:nvSpPr>
          <p:cNvPr id="196" name="Google Shape;196;p31"/>
          <p:cNvSpPr txBox="1"/>
          <p:nvPr/>
        </p:nvSpPr>
        <p:spPr>
          <a:xfrm>
            <a:off x="708375" y="3803725"/>
            <a:ext cx="7684500" cy="85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u="sng" dirty="0"/>
              <a:t>Extension Activity:</a:t>
            </a:r>
            <a:r>
              <a:rPr lang="en" sz="2400" b="1" dirty="0"/>
              <a:t> </a:t>
            </a:r>
            <a:r>
              <a:rPr lang="en" sz="2400" dirty="0"/>
              <a:t>Research the work of Alone, which relies heavily on volunteers.</a:t>
            </a:r>
            <a:endParaRP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subTitle" idx="1"/>
          </p:nvPr>
        </p:nvSpPr>
        <p:spPr>
          <a:xfrm>
            <a:off x="373300" y="35477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200">
                <a:latin typeface="Times New Roman"/>
                <a:ea typeface="Times New Roman"/>
                <a:cs typeface="Times New Roman"/>
                <a:sym typeface="Times New Roman"/>
              </a:rPr>
              <a:t>And these three things remain</a:t>
            </a:r>
            <a:endParaRPr sz="5200">
              <a:latin typeface="Times New Roman"/>
              <a:ea typeface="Times New Roman"/>
              <a:cs typeface="Times New Roman"/>
              <a:sym typeface="Times New Roman"/>
            </a:endParaRPr>
          </a:p>
        </p:txBody>
      </p:sp>
      <p:sp>
        <p:nvSpPr>
          <p:cNvPr id="60" name="Google Shape;60;p14"/>
          <p:cNvSpPr txBox="1">
            <a:spLocks noGrp="1"/>
          </p:cNvSpPr>
          <p:nvPr>
            <p:ph type="subTitle" idx="1"/>
          </p:nvPr>
        </p:nvSpPr>
        <p:spPr>
          <a:xfrm>
            <a:off x="311700" y="114737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200">
                <a:latin typeface="Times New Roman"/>
                <a:ea typeface="Times New Roman"/>
                <a:cs typeface="Times New Roman"/>
                <a:sym typeface="Times New Roman"/>
              </a:rPr>
              <a:t>FAITH     HOPE    LOVE</a:t>
            </a:r>
            <a:endParaRPr sz="5200">
              <a:latin typeface="Times New Roman"/>
              <a:ea typeface="Times New Roman"/>
              <a:cs typeface="Times New Roman"/>
              <a:sym typeface="Times New Roman"/>
            </a:endParaRPr>
          </a:p>
        </p:txBody>
      </p:sp>
      <p:sp>
        <p:nvSpPr>
          <p:cNvPr id="61" name="Google Shape;61;p14"/>
          <p:cNvSpPr txBox="1">
            <a:spLocks noGrp="1"/>
          </p:cNvSpPr>
          <p:nvPr>
            <p:ph type="subTitle" idx="1"/>
          </p:nvPr>
        </p:nvSpPr>
        <p:spPr>
          <a:xfrm>
            <a:off x="311700" y="193997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200">
                <a:latin typeface="Times New Roman"/>
                <a:ea typeface="Times New Roman"/>
                <a:cs typeface="Times New Roman"/>
                <a:sym typeface="Times New Roman"/>
              </a:rPr>
              <a:t>And the greatest of these is</a:t>
            </a:r>
            <a:endParaRPr sz="5200">
              <a:latin typeface="Times New Roman"/>
              <a:ea typeface="Times New Roman"/>
              <a:cs typeface="Times New Roman"/>
              <a:sym typeface="Times New Roman"/>
            </a:endParaRPr>
          </a:p>
        </p:txBody>
      </p:sp>
      <p:sp>
        <p:nvSpPr>
          <p:cNvPr id="62" name="Google Shape;62;p14"/>
          <p:cNvSpPr txBox="1">
            <a:spLocks noGrp="1"/>
          </p:cNvSpPr>
          <p:nvPr>
            <p:ph type="subTitle" idx="1"/>
          </p:nvPr>
        </p:nvSpPr>
        <p:spPr>
          <a:xfrm>
            <a:off x="311700" y="273257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100">
                <a:latin typeface="Times New Roman"/>
                <a:ea typeface="Times New Roman"/>
                <a:cs typeface="Times New Roman"/>
                <a:sym typeface="Times New Roman"/>
              </a:rPr>
              <a:t>LOVE</a:t>
            </a:r>
            <a:endParaRPr sz="7100">
              <a:latin typeface="Times New Roman"/>
              <a:ea typeface="Times New Roman"/>
              <a:cs typeface="Times New Roman"/>
              <a:sym typeface="Times New Roman"/>
            </a:endParaRPr>
          </a:p>
        </p:txBody>
      </p:sp>
      <p:pic>
        <p:nvPicPr>
          <p:cNvPr id="63" name="Google Shape;63;p14"/>
          <p:cNvPicPr preferRelativeResize="0"/>
          <p:nvPr/>
        </p:nvPicPr>
        <p:blipFill>
          <a:blip r:embed="rId3">
            <a:alphaModFix/>
          </a:blip>
          <a:stretch>
            <a:fillRect/>
          </a:stretch>
        </p:blipFill>
        <p:spPr>
          <a:xfrm>
            <a:off x="1856075" y="2947924"/>
            <a:ext cx="2149100" cy="1473600"/>
          </a:xfrm>
          <a:prstGeom prst="rect">
            <a:avLst/>
          </a:prstGeom>
          <a:noFill/>
          <a:ln>
            <a:noFill/>
          </a:ln>
        </p:spPr>
      </p:pic>
      <p:pic>
        <p:nvPicPr>
          <p:cNvPr id="64" name="Google Shape;64;p14"/>
          <p:cNvPicPr preferRelativeResize="0"/>
          <p:nvPr/>
        </p:nvPicPr>
        <p:blipFill>
          <a:blip r:embed="rId3">
            <a:alphaModFix/>
          </a:blip>
          <a:stretch>
            <a:fillRect/>
          </a:stretch>
        </p:blipFill>
        <p:spPr>
          <a:xfrm flipH="1">
            <a:off x="5134925" y="2947925"/>
            <a:ext cx="2149124" cy="1473600"/>
          </a:xfrm>
          <a:prstGeom prst="rect">
            <a:avLst/>
          </a:prstGeom>
          <a:noFill/>
          <a:ln>
            <a:noFill/>
          </a:ln>
        </p:spPr>
      </p:pic>
      <p:sp>
        <p:nvSpPr>
          <p:cNvPr id="65" name="Google Shape;65;p14"/>
          <p:cNvSpPr txBox="1"/>
          <p:nvPr/>
        </p:nvSpPr>
        <p:spPr>
          <a:xfrm>
            <a:off x="6905850" y="4484000"/>
            <a:ext cx="2149200" cy="3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t>1 Corinthians 13:13</a:t>
            </a:r>
            <a:endParaRPr sz="15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202" name="Google Shape;202;p32"/>
          <p:cNvSpPr txBox="1"/>
          <p:nvPr/>
        </p:nvSpPr>
        <p:spPr>
          <a:xfrm>
            <a:off x="590100" y="277400"/>
            <a:ext cx="3906600" cy="402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t>Prayer Challenge:</a:t>
            </a:r>
            <a:r>
              <a:rPr lang="en" sz="3000" dirty="0"/>
              <a:t> If you are a person of faith, learn the prayer on the next slide and pray it for someone older whom you care about. Insert the person’s name instead of ‘us’.</a:t>
            </a:r>
            <a:endParaRPr sz="3000" dirty="0"/>
          </a:p>
          <a:p>
            <a:pPr marL="0" lvl="0" indent="0" algn="l" rtl="0">
              <a:spcBef>
                <a:spcPts val="0"/>
              </a:spcBef>
              <a:spcAft>
                <a:spcPts val="0"/>
              </a:spcAft>
              <a:buNone/>
            </a:pPr>
            <a:endParaRPr sz="3000" dirty="0"/>
          </a:p>
          <a:p>
            <a:pPr marL="0" lvl="0" indent="0" algn="l" rtl="0">
              <a:spcBef>
                <a:spcPts val="0"/>
              </a:spcBef>
              <a:spcAft>
                <a:spcPts val="0"/>
              </a:spcAft>
              <a:buNone/>
            </a:pPr>
            <a:endParaRPr sz="3000" dirty="0"/>
          </a:p>
        </p:txBody>
      </p:sp>
      <p:pic>
        <p:nvPicPr>
          <p:cNvPr id="203" name="Google Shape;203;p32"/>
          <p:cNvPicPr preferRelativeResize="0"/>
          <p:nvPr/>
        </p:nvPicPr>
        <p:blipFill>
          <a:blip r:embed="rId3">
            <a:alphaModFix amt="82000"/>
          </a:blip>
          <a:stretch>
            <a:fillRect/>
          </a:stretch>
        </p:blipFill>
        <p:spPr>
          <a:xfrm>
            <a:off x="4649100" y="277400"/>
            <a:ext cx="3670955" cy="458869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
        <p:nvSpPr>
          <p:cNvPr id="209" name="Google Shape;209;p33"/>
          <p:cNvSpPr txBox="1"/>
          <p:nvPr/>
        </p:nvSpPr>
        <p:spPr>
          <a:xfrm>
            <a:off x="3464925" y="446600"/>
            <a:ext cx="5158800" cy="378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May he support us all the day long, ‘til the shades lengthen and the evening comes, and the busy world is hushed, and the fever of life is over, and our work is done. Then in his mercy may he give us a safe lodging, and a holy rest and peace at the last.</a:t>
            </a:r>
            <a:endParaRPr sz="2400" dirty="0"/>
          </a:p>
          <a:p>
            <a:pPr marL="0" lvl="0" indent="0" algn="l" rtl="0">
              <a:spcBef>
                <a:spcPts val="0"/>
              </a:spcBef>
              <a:spcAft>
                <a:spcPts val="0"/>
              </a:spcAft>
              <a:buNone/>
            </a:pPr>
            <a:endParaRPr sz="2400" dirty="0"/>
          </a:p>
          <a:p>
            <a:pPr marL="0" lvl="0" indent="0" algn="l" rtl="0">
              <a:spcBef>
                <a:spcPts val="0"/>
              </a:spcBef>
              <a:spcAft>
                <a:spcPts val="0"/>
              </a:spcAft>
              <a:buNone/>
            </a:pPr>
            <a:r>
              <a:rPr lang="en" sz="1800" dirty="0"/>
              <a:t>Saint John Henry Newman</a:t>
            </a:r>
            <a:endParaRPr sz="1800" dirty="0"/>
          </a:p>
        </p:txBody>
      </p:sp>
      <p:pic>
        <p:nvPicPr>
          <p:cNvPr id="210" name="Google Shape;210;p33"/>
          <p:cNvPicPr preferRelativeResize="0"/>
          <p:nvPr/>
        </p:nvPicPr>
        <p:blipFill>
          <a:blip r:embed="rId3">
            <a:alphaModFix/>
          </a:blip>
          <a:stretch>
            <a:fillRect/>
          </a:stretch>
        </p:blipFill>
        <p:spPr>
          <a:xfrm>
            <a:off x="368000" y="753000"/>
            <a:ext cx="3312525" cy="33125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4"/>
          <p:cNvSpPr txBox="1"/>
          <p:nvPr/>
        </p:nvSpPr>
        <p:spPr>
          <a:xfrm>
            <a:off x="446175" y="260275"/>
            <a:ext cx="8328900" cy="358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Credits:</a:t>
            </a:r>
          </a:p>
          <a:p>
            <a:pPr marL="0" lvl="0" indent="0" algn="l" rtl="0">
              <a:spcBef>
                <a:spcPts val="0"/>
              </a:spcBef>
              <a:spcAft>
                <a:spcPts val="0"/>
              </a:spcAft>
              <a:buNone/>
            </a:pPr>
            <a:r>
              <a:rPr lang="en" sz="1200" dirty="0"/>
              <a:t>Orange Bullseye: </a:t>
            </a:r>
            <a:r>
              <a:rPr lang="en" sz="1200" u="sng" dirty="0">
                <a:solidFill>
                  <a:schemeClr val="hlink"/>
                </a:solidFill>
                <a:hlinkClick r:id="rId3"/>
              </a:rPr>
              <a:t>https://www.nextpng.com/en/transparent-png-nimbf/download</a:t>
            </a:r>
            <a:endParaRPr sz="1200" u="sng" dirty="0">
              <a:solidFill>
                <a:schemeClr val="hlink"/>
              </a:solidFill>
            </a:endParaRPr>
          </a:p>
          <a:p>
            <a:pPr marL="0" lvl="0" indent="0" algn="l" rtl="0">
              <a:spcBef>
                <a:spcPts val="0"/>
              </a:spcBef>
              <a:spcAft>
                <a:spcPts val="0"/>
              </a:spcAft>
              <a:buNone/>
            </a:pPr>
            <a:r>
              <a:rPr lang="en" sz="1200" dirty="0"/>
              <a:t>Talk to old people/young people: </a:t>
            </a:r>
            <a:r>
              <a:rPr lang="en" sz="1200" u="sng" dirty="0">
                <a:solidFill>
                  <a:schemeClr val="hlink"/>
                </a:solidFill>
                <a:hlinkClick r:id="rId4"/>
              </a:rPr>
              <a:t>https://scpeanutgallery.files.wordpress.com/2015/06/old-people-and-young-people-300x273.jpg</a:t>
            </a:r>
            <a:r>
              <a:rPr lang="en" sz="1200" dirty="0"/>
              <a:t> </a:t>
            </a:r>
            <a:endParaRPr sz="1200" dirty="0"/>
          </a:p>
          <a:p>
            <a:pPr marL="0" lvl="0" indent="0" algn="l" rtl="0">
              <a:spcBef>
                <a:spcPts val="0"/>
              </a:spcBef>
              <a:spcAft>
                <a:spcPts val="0"/>
              </a:spcAft>
              <a:buNone/>
            </a:pPr>
            <a:r>
              <a:rPr lang="en" sz="1200" dirty="0"/>
              <a:t>Oder woman/teenager by Andrea Piacquadio from Pexels: </a:t>
            </a:r>
            <a:r>
              <a:rPr lang="en" sz="1200" u="sng" dirty="0">
                <a:solidFill>
                  <a:schemeClr val="hlink"/>
                </a:solidFill>
                <a:hlinkClick r:id="rId5"/>
              </a:rPr>
              <a:t>https://www.pexels.com/search/grandparents%20and%20grandchildren/</a:t>
            </a:r>
            <a:endParaRPr sz="1200" dirty="0"/>
          </a:p>
          <a:p>
            <a:pPr marL="0" lvl="0" indent="0" algn="l" rtl="0">
              <a:spcBef>
                <a:spcPts val="0"/>
              </a:spcBef>
              <a:spcAft>
                <a:spcPts val="0"/>
              </a:spcAft>
              <a:buNone/>
            </a:pPr>
            <a:r>
              <a:rPr lang="en" sz="1200" dirty="0"/>
              <a:t>Think, Pair, Share icon: </a:t>
            </a:r>
            <a:r>
              <a:rPr lang="en" sz="1200" u="sng" dirty="0">
                <a:solidFill>
                  <a:schemeClr val="hlink"/>
                </a:solidFill>
                <a:hlinkClick r:id="rId6"/>
              </a:rPr>
              <a:t>https://lookoutforlearning.wordpress.com/tag/think-pair-share/</a:t>
            </a:r>
            <a:endParaRPr sz="1200" dirty="0"/>
          </a:p>
          <a:p>
            <a:pPr marL="0" lvl="0" indent="0" algn="l" rtl="0">
              <a:spcBef>
                <a:spcPts val="0"/>
              </a:spcBef>
              <a:spcAft>
                <a:spcPts val="0"/>
              </a:spcAft>
              <a:buNone/>
            </a:pPr>
            <a:r>
              <a:rPr lang="en" sz="1200" dirty="0"/>
              <a:t>Image of magnifying glass: </a:t>
            </a:r>
            <a:r>
              <a:rPr lang="en" sz="1200" u="sng" dirty="0">
                <a:solidFill>
                  <a:schemeClr val="hlink"/>
                </a:solidFill>
                <a:hlinkClick r:id="rId7"/>
              </a:rPr>
              <a:t>https://pixabay.com/vectors/glass-magnifier-loupe-magnify-159521/</a:t>
            </a:r>
            <a:endParaRPr sz="1200" dirty="0"/>
          </a:p>
          <a:p>
            <a:pPr marL="0" lvl="0" indent="0" algn="l" rtl="0">
              <a:spcBef>
                <a:spcPts val="0"/>
              </a:spcBef>
              <a:spcAft>
                <a:spcPts val="0"/>
              </a:spcAft>
              <a:buNone/>
            </a:pPr>
            <a:r>
              <a:rPr lang="en" sz="1200" dirty="0"/>
              <a:t>Image of Pope Francis: </a:t>
            </a:r>
            <a:r>
              <a:rPr lang="en" sz="1200" u="sng" dirty="0">
                <a:solidFill>
                  <a:schemeClr val="hlink"/>
                </a:solidFill>
                <a:hlinkClick r:id="rId8"/>
              </a:rPr>
              <a:t>https://www.stickpng.com/img/download/584abb151da7ae6ee4705dcf</a:t>
            </a:r>
            <a:endParaRPr sz="1200" dirty="0"/>
          </a:p>
          <a:p>
            <a:pPr marL="0" lvl="0" indent="0" algn="l" rtl="0">
              <a:spcBef>
                <a:spcPts val="0"/>
              </a:spcBef>
              <a:spcAft>
                <a:spcPts val="0"/>
              </a:spcAft>
              <a:buNone/>
            </a:pPr>
            <a:r>
              <a:rPr lang="en" sz="1200" dirty="0"/>
              <a:t>Alone Logo: </a:t>
            </a:r>
            <a:r>
              <a:rPr lang="en" sz="1200" u="sng" dirty="0">
                <a:solidFill>
                  <a:schemeClr val="hlink"/>
                </a:solidFill>
              </a:rPr>
              <a:t>alone.ie</a:t>
            </a:r>
            <a:endParaRPr sz="1200" dirty="0"/>
          </a:p>
          <a:p>
            <a:pPr marL="0" lvl="0" indent="0" algn="l" rtl="0">
              <a:spcBef>
                <a:spcPts val="0"/>
              </a:spcBef>
              <a:spcAft>
                <a:spcPts val="0"/>
              </a:spcAft>
              <a:buNone/>
            </a:pPr>
            <a:r>
              <a:rPr lang="en" sz="1200" dirty="0"/>
              <a:t>Image of John Henry Newman: </a:t>
            </a:r>
            <a:r>
              <a:rPr lang="en" sz="1200" u="sng" dirty="0">
                <a:solidFill>
                  <a:schemeClr val="hlink"/>
                </a:solidFill>
                <a:hlinkClick r:id="rId9"/>
              </a:rPr>
              <a:t>https://www.limerickdiocese.org/news/john-henry-newman-the-greatest-catholic-theologian-since-aquinas/</a:t>
            </a:r>
            <a:endParaRPr sz="1200" dirty="0"/>
          </a:p>
          <a:p>
            <a:pPr marL="0" lvl="0" indent="0" algn="l" rtl="0">
              <a:spcBef>
                <a:spcPts val="0"/>
              </a:spcBef>
              <a:spcAft>
                <a:spcPts val="0"/>
              </a:spcAft>
              <a:buNone/>
            </a:pPr>
            <a:r>
              <a:rPr lang="en" sz="1200" dirty="0">
                <a:solidFill>
                  <a:schemeClr val="dk1"/>
                </a:solidFill>
              </a:rPr>
              <a:t>Photo of girl at railing by</a:t>
            </a:r>
            <a:r>
              <a:rPr lang="en" sz="1200" dirty="0">
                <a:solidFill>
                  <a:schemeClr val="dk1"/>
                </a:solidFill>
                <a:uFill>
                  <a:noFill/>
                </a:uFill>
                <a:hlinkClick r:id="rId10">
                  <a:extLst>
                    <a:ext uri="{A12FA001-AC4F-418D-AE19-62706E023703}">
                      <ahyp:hlinkClr xmlns:ahyp="http://schemas.microsoft.com/office/drawing/2018/hyperlinkcolor" val="tx"/>
                    </a:ext>
                  </a:extLst>
                </a:hlinkClick>
              </a:rPr>
              <a:t> </a:t>
            </a:r>
            <a:r>
              <a:rPr lang="en" sz="1200" dirty="0">
                <a:solidFill>
                  <a:schemeClr val="tx1"/>
                </a:solidFill>
              </a:rPr>
              <a:t>Emmanuel Phaeton </a:t>
            </a:r>
            <a:r>
              <a:rPr lang="en" sz="1200" dirty="0">
                <a:solidFill>
                  <a:schemeClr val="dk1"/>
                </a:solidFill>
              </a:rPr>
              <a:t>on</a:t>
            </a:r>
            <a:r>
              <a:rPr lang="en" sz="1200" dirty="0">
                <a:solidFill>
                  <a:schemeClr val="dk1"/>
                </a:solidFill>
                <a:uFill>
                  <a:noFill/>
                </a:uFill>
                <a:hlinkClick r:id="rId11">
                  <a:extLst>
                    <a:ext uri="{A12FA001-AC4F-418D-AE19-62706E023703}">
                      <ahyp:hlinkClr xmlns:ahyp="http://schemas.microsoft.com/office/drawing/2018/hyperlinkcolor" val="tx"/>
                    </a:ext>
                  </a:extLst>
                </a:hlinkClick>
              </a:rPr>
              <a:t> </a:t>
            </a:r>
            <a:r>
              <a:rPr lang="en" sz="1200" u="sng" dirty="0">
                <a:solidFill>
                  <a:schemeClr val="hlink"/>
                </a:solidFill>
                <a:hlinkClick r:id="rId11"/>
              </a:rPr>
              <a:t>Unsplash</a:t>
            </a:r>
            <a:endParaRPr sz="1200" dirty="0"/>
          </a:p>
        </p:txBody>
      </p:sp>
      <p:sp>
        <p:nvSpPr>
          <p:cNvPr id="216" name="Google Shape;216;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subTitle" idx="1"/>
          </p:nvPr>
        </p:nvSpPr>
        <p:spPr>
          <a:xfrm>
            <a:off x="3973125" y="554950"/>
            <a:ext cx="5090100" cy="3957300"/>
          </a:xfrm>
          <a:prstGeom prst="rect">
            <a:avLst/>
          </a:prstGeom>
        </p:spPr>
        <p:txBody>
          <a:bodyPr spcFirstLastPara="1" wrap="square" lIns="91425" tIns="91425" rIns="91425" bIns="91425" anchor="t" anchorCtr="0">
            <a:noAutofit/>
          </a:bodyPr>
          <a:lstStyle/>
          <a:p>
            <a:pPr marL="182880" lvl="0" indent="0" algn="l" rtl="0">
              <a:spcBef>
                <a:spcPts val="0"/>
              </a:spcBef>
              <a:spcAft>
                <a:spcPts val="0"/>
              </a:spcAft>
              <a:buNone/>
            </a:pPr>
            <a:r>
              <a:rPr lang="en" sz="3600" dirty="0">
                <a:solidFill>
                  <a:srgbClr val="000000"/>
                </a:solidFill>
              </a:rPr>
              <a:t>Students will learn the importance of love and intergenerational solidarity to a Christian community of faith and resilience</a:t>
            </a:r>
            <a:endParaRPr sz="3600" dirty="0">
              <a:solidFill>
                <a:srgbClr val="000000"/>
              </a:solidFill>
            </a:endParaRPr>
          </a:p>
          <a:p>
            <a:pPr marL="0" lvl="0" indent="0" algn="ctr" rtl="0">
              <a:spcBef>
                <a:spcPts val="0"/>
              </a:spcBef>
              <a:spcAft>
                <a:spcPts val="0"/>
              </a:spcAft>
              <a:buNone/>
            </a:pPr>
            <a:endParaRPr sz="3600" dirty="0"/>
          </a:p>
        </p:txBody>
      </p:sp>
      <p:sp>
        <p:nvSpPr>
          <p:cNvPr id="71" name="Google Shape;71;p15"/>
          <p:cNvSpPr/>
          <p:nvPr/>
        </p:nvSpPr>
        <p:spPr>
          <a:xfrm flipH="1">
            <a:off x="169400" y="769975"/>
            <a:ext cx="3911400" cy="2802600"/>
          </a:xfrm>
          <a:prstGeom prst="wedgeEllipseCallout">
            <a:avLst>
              <a:gd name="adj1" fmla="val -22465"/>
              <a:gd name="adj2" fmla="val 61949"/>
            </a:avLst>
          </a:prstGeom>
          <a:solidFill>
            <a:srgbClr val="FF9900"/>
          </a:solid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D966"/>
              </a:highlight>
            </a:endParaRPr>
          </a:p>
        </p:txBody>
      </p:sp>
      <p:sp>
        <p:nvSpPr>
          <p:cNvPr id="72" name="Google Shape;72;p15"/>
          <p:cNvSpPr txBox="1"/>
          <p:nvPr/>
        </p:nvSpPr>
        <p:spPr>
          <a:xfrm>
            <a:off x="754575" y="1031775"/>
            <a:ext cx="3418800" cy="112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a:latin typeface="Lobster"/>
                <a:ea typeface="Lobster"/>
                <a:cs typeface="Lobster"/>
                <a:sym typeface="Lobster"/>
              </a:rPr>
              <a:t>Learning Intention </a:t>
            </a:r>
            <a:endParaRPr sz="6000">
              <a:latin typeface="Lobster"/>
              <a:ea typeface="Lobster"/>
              <a:cs typeface="Lobster"/>
              <a:sym typeface="Lobst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subTitle" idx="1"/>
          </p:nvPr>
        </p:nvSpPr>
        <p:spPr>
          <a:xfrm>
            <a:off x="200200" y="259025"/>
            <a:ext cx="4696800" cy="488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000000"/>
                </a:solidFill>
              </a:rPr>
              <a:t>Success Criteria:</a:t>
            </a:r>
            <a:endParaRPr sz="3000" b="1" dirty="0">
              <a:solidFill>
                <a:srgbClr val="000000"/>
              </a:solidFill>
            </a:endParaRPr>
          </a:p>
          <a:p>
            <a:pPr marL="0" lvl="0" indent="0" algn="l" rtl="0">
              <a:spcBef>
                <a:spcPts val="0"/>
              </a:spcBef>
              <a:spcAft>
                <a:spcPts val="0"/>
              </a:spcAft>
              <a:buNone/>
            </a:pPr>
            <a:r>
              <a:rPr lang="en" sz="2100" b="1" dirty="0">
                <a:solidFill>
                  <a:srgbClr val="000000"/>
                </a:solidFill>
              </a:rPr>
              <a:t>Students will be able to explain the phrases ‘intergenerational solidarity’ and ‘flourishing’ and identify different examples of them.</a:t>
            </a:r>
            <a:endParaRPr sz="2100" b="1" dirty="0">
              <a:solidFill>
                <a:srgbClr val="000000"/>
              </a:solidFill>
            </a:endParaRPr>
          </a:p>
          <a:p>
            <a:pPr marL="0" lvl="0" indent="0" algn="l" rtl="0">
              <a:spcBef>
                <a:spcPts val="0"/>
              </a:spcBef>
              <a:spcAft>
                <a:spcPts val="0"/>
              </a:spcAft>
              <a:buNone/>
            </a:pPr>
            <a:r>
              <a:rPr lang="en" sz="2100" b="1" dirty="0">
                <a:solidFill>
                  <a:srgbClr val="000000"/>
                </a:solidFill>
              </a:rPr>
              <a:t>Students will be able to analyse statistics which show varying levels of religious practice among generations and to give reasons why that might be the case.</a:t>
            </a:r>
            <a:endParaRPr sz="2100" b="1" dirty="0">
              <a:solidFill>
                <a:srgbClr val="000000"/>
              </a:solidFill>
            </a:endParaRPr>
          </a:p>
          <a:p>
            <a:pPr marL="0" lvl="0" indent="0" algn="l" rtl="0">
              <a:spcBef>
                <a:spcPts val="0"/>
              </a:spcBef>
              <a:spcAft>
                <a:spcPts val="0"/>
              </a:spcAft>
              <a:buNone/>
            </a:pPr>
            <a:r>
              <a:rPr lang="en" sz="2100" b="1" dirty="0">
                <a:solidFill>
                  <a:srgbClr val="000000"/>
                </a:solidFill>
              </a:rPr>
              <a:t>Students will be able to reflect on whether they are acting with love towards older generations.</a:t>
            </a:r>
            <a:endParaRPr sz="2100" b="1" dirty="0">
              <a:solidFill>
                <a:srgbClr val="000000"/>
              </a:solidFill>
            </a:endParaRPr>
          </a:p>
          <a:p>
            <a:pPr marL="0" lvl="0" indent="0" algn="l" rtl="0">
              <a:spcBef>
                <a:spcPts val="0"/>
              </a:spcBef>
              <a:spcAft>
                <a:spcPts val="0"/>
              </a:spcAft>
              <a:buNone/>
            </a:pPr>
            <a:endParaRPr sz="2100" b="1" dirty="0">
              <a:solidFill>
                <a:srgbClr val="000000"/>
              </a:solidFill>
            </a:endParaRPr>
          </a:p>
        </p:txBody>
      </p:sp>
      <p:pic>
        <p:nvPicPr>
          <p:cNvPr id="78" name="Google Shape;78;p16"/>
          <p:cNvPicPr preferRelativeResize="0"/>
          <p:nvPr/>
        </p:nvPicPr>
        <p:blipFill>
          <a:blip r:embed="rId3">
            <a:alphaModFix/>
          </a:blip>
          <a:stretch>
            <a:fillRect/>
          </a:stretch>
        </p:blipFill>
        <p:spPr>
          <a:xfrm>
            <a:off x="4679450" y="613971"/>
            <a:ext cx="4351924" cy="319321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p:nvPr/>
        </p:nvSpPr>
        <p:spPr>
          <a:xfrm>
            <a:off x="3836975" y="532132"/>
            <a:ext cx="2664600" cy="4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600" b="1" dirty="0">
              <a:solidFill>
                <a:srgbClr val="3C78D8"/>
              </a:solidFill>
              <a:latin typeface="Caveat"/>
              <a:ea typeface="Caveat"/>
              <a:cs typeface="Caveat"/>
              <a:sym typeface="Caveat"/>
            </a:endParaRPr>
          </a:p>
        </p:txBody>
      </p:sp>
      <p:sp>
        <p:nvSpPr>
          <p:cNvPr id="84" name="Google Shape;84;p17"/>
          <p:cNvSpPr txBox="1"/>
          <p:nvPr/>
        </p:nvSpPr>
        <p:spPr>
          <a:xfrm flipH="1">
            <a:off x="871138" y="752169"/>
            <a:ext cx="4729561" cy="481500"/>
          </a:xfrm>
          <a:prstGeom prst="rect">
            <a:avLst/>
          </a:prstGeom>
          <a:noFill/>
          <a:ln>
            <a:noFill/>
          </a:ln>
        </p:spPr>
        <p:txBody>
          <a:bodyPr spcFirstLastPara="1" wrap="square" lIns="91425" tIns="91425" rIns="91425" bIns="91425" anchor="t" anchorCtr="0">
            <a:noAutofit/>
          </a:bodyPr>
          <a:lstStyle/>
          <a:p>
            <a:r>
              <a:rPr lang="en" sz="3600" b="1" dirty="0">
                <a:solidFill>
                  <a:srgbClr val="3C78D8"/>
                </a:solidFill>
                <a:latin typeface="Caveat"/>
                <a:ea typeface="Caveat"/>
                <a:cs typeface="Caveat"/>
                <a:sym typeface="Caveat"/>
              </a:rPr>
              <a:t>Intergenerational </a:t>
            </a:r>
            <a:r>
              <a:rPr lang="en-IE" sz="3600" b="1" dirty="0">
                <a:solidFill>
                  <a:srgbClr val="3C78D8"/>
                </a:solidFill>
                <a:latin typeface="Caveat"/>
                <a:ea typeface="Caveat"/>
                <a:cs typeface="Caveat"/>
                <a:sym typeface="Caveat"/>
              </a:rPr>
              <a:t>Solidarity</a:t>
            </a:r>
          </a:p>
          <a:p>
            <a:pPr marL="0" lvl="0" indent="0" algn="l" rtl="0">
              <a:spcBef>
                <a:spcPts val="0"/>
              </a:spcBef>
              <a:spcAft>
                <a:spcPts val="0"/>
              </a:spcAft>
              <a:buNone/>
            </a:pPr>
            <a:endParaRPr sz="3600" b="1" dirty="0">
              <a:solidFill>
                <a:srgbClr val="3C78D8"/>
              </a:solidFill>
              <a:latin typeface="Caveat"/>
              <a:ea typeface="Caveat"/>
              <a:cs typeface="Caveat"/>
              <a:sym typeface="Caveat"/>
            </a:endParaRPr>
          </a:p>
        </p:txBody>
      </p:sp>
      <p:sp>
        <p:nvSpPr>
          <p:cNvPr id="85" name="Google Shape;85;p17"/>
          <p:cNvSpPr txBox="1"/>
          <p:nvPr/>
        </p:nvSpPr>
        <p:spPr>
          <a:xfrm>
            <a:off x="5240625" y="2019575"/>
            <a:ext cx="2664600" cy="4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3C78D8"/>
                </a:solidFill>
                <a:latin typeface="Caveat"/>
                <a:ea typeface="Caveat"/>
                <a:cs typeface="Caveat"/>
                <a:sym typeface="Caveat"/>
              </a:rPr>
              <a:t>Grandparents</a:t>
            </a:r>
            <a:endParaRPr sz="3600" b="1">
              <a:solidFill>
                <a:srgbClr val="3C78D8"/>
              </a:solidFill>
              <a:latin typeface="Caveat"/>
              <a:ea typeface="Caveat"/>
              <a:cs typeface="Caveat"/>
              <a:sym typeface="Caveat"/>
            </a:endParaRPr>
          </a:p>
        </p:txBody>
      </p:sp>
      <p:sp>
        <p:nvSpPr>
          <p:cNvPr id="86" name="Google Shape;86;p17"/>
          <p:cNvSpPr txBox="1"/>
          <p:nvPr/>
        </p:nvSpPr>
        <p:spPr>
          <a:xfrm>
            <a:off x="577667" y="2184500"/>
            <a:ext cx="1906200" cy="4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3C78D8"/>
                </a:solidFill>
                <a:latin typeface="Caveat"/>
                <a:ea typeface="Caveat"/>
                <a:cs typeface="Caveat"/>
                <a:sym typeface="Caveat"/>
              </a:rPr>
              <a:t>Parents</a:t>
            </a:r>
            <a:endParaRPr sz="3600" b="1">
              <a:solidFill>
                <a:srgbClr val="3C78D8"/>
              </a:solidFill>
              <a:latin typeface="Caveat"/>
              <a:ea typeface="Caveat"/>
              <a:cs typeface="Caveat"/>
              <a:sym typeface="Caveat"/>
            </a:endParaRPr>
          </a:p>
        </p:txBody>
      </p:sp>
      <p:sp>
        <p:nvSpPr>
          <p:cNvPr id="87" name="Google Shape;87;p17"/>
          <p:cNvSpPr txBox="1"/>
          <p:nvPr/>
        </p:nvSpPr>
        <p:spPr>
          <a:xfrm>
            <a:off x="1029671" y="1456163"/>
            <a:ext cx="2077800" cy="4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3C78D8"/>
                </a:solidFill>
                <a:latin typeface="Caveat"/>
                <a:ea typeface="Caveat"/>
                <a:cs typeface="Caveat"/>
                <a:sym typeface="Caveat"/>
              </a:rPr>
              <a:t>Support</a:t>
            </a:r>
            <a:endParaRPr sz="3600" b="1">
              <a:solidFill>
                <a:srgbClr val="3C78D8"/>
              </a:solidFill>
              <a:latin typeface="Caveat"/>
              <a:ea typeface="Caveat"/>
              <a:cs typeface="Caveat"/>
              <a:sym typeface="Caveat"/>
            </a:endParaRPr>
          </a:p>
        </p:txBody>
      </p:sp>
      <p:sp>
        <p:nvSpPr>
          <p:cNvPr id="88" name="Google Shape;88;p17"/>
          <p:cNvSpPr txBox="1"/>
          <p:nvPr/>
        </p:nvSpPr>
        <p:spPr>
          <a:xfrm>
            <a:off x="3557039" y="2820147"/>
            <a:ext cx="1221600" cy="4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3C78D8"/>
                </a:solidFill>
                <a:latin typeface="Caveat"/>
                <a:ea typeface="Caveat"/>
                <a:cs typeface="Caveat"/>
                <a:sym typeface="Caveat"/>
              </a:rPr>
              <a:t>Love</a:t>
            </a:r>
            <a:endParaRPr sz="3600" b="1">
              <a:solidFill>
                <a:srgbClr val="3C78D8"/>
              </a:solidFill>
              <a:latin typeface="Caveat"/>
              <a:ea typeface="Caveat"/>
              <a:cs typeface="Caveat"/>
              <a:sym typeface="Caveat"/>
            </a:endParaRPr>
          </a:p>
        </p:txBody>
      </p:sp>
      <p:sp>
        <p:nvSpPr>
          <p:cNvPr id="89" name="Google Shape;89;p17"/>
          <p:cNvSpPr txBox="1"/>
          <p:nvPr/>
        </p:nvSpPr>
        <p:spPr>
          <a:xfrm>
            <a:off x="7378608" y="1335724"/>
            <a:ext cx="1221600" cy="4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3C78D8"/>
                </a:solidFill>
                <a:latin typeface="Caveat"/>
                <a:ea typeface="Caveat"/>
                <a:cs typeface="Caveat"/>
                <a:sym typeface="Caveat"/>
              </a:rPr>
              <a:t>Trust</a:t>
            </a:r>
            <a:endParaRPr sz="3600" b="1" dirty="0">
              <a:solidFill>
                <a:srgbClr val="3C78D8"/>
              </a:solidFill>
              <a:latin typeface="Caveat"/>
              <a:ea typeface="Caveat"/>
              <a:cs typeface="Caveat"/>
              <a:sym typeface="Caveat"/>
            </a:endParaRPr>
          </a:p>
        </p:txBody>
      </p:sp>
      <p:sp>
        <p:nvSpPr>
          <p:cNvPr id="90" name="Google Shape;90;p17"/>
          <p:cNvSpPr txBox="1"/>
          <p:nvPr/>
        </p:nvSpPr>
        <p:spPr>
          <a:xfrm>
            <a:off x="1324995" y="3587575"/>
            <a:ext cx="2318700" cy="4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3C78D8"/>
                </a:solidFill>
                <a:latin typeface="Caveat"/>
                <a:ea typeface="Caveat"/>
                <a:cs typeface="Caveat"/>
                <a:sym typeface="Caveat"/>
              </a:rPr>
              <a:t>Learning</a:t>
            </a:r>
            <a:endParaRPr sz="3600" b="1">
              <a:solidFill>
                <a:srgbClr val="3C78D8"/>
              </a:solidFill>
              <a:latin typeface="Caveat"/>
              <a:ea typeface="Caveat"/>
              <a:cs typeface="Caveat"/>
              <a:sym typeface="Caveat"/>
            </a:endParaRPr>
          </a:p>
        </p:txBody>
      </p:sp>
      <p:sp>
        <p:nvSpPr>
          <p:cNvPr id="91" name="Google Shape;91;p17"/>
          <p:cNvSpPr txBox="1"/>
          <p:nvPr/>
        </p:nvSpPr>
        <p:spPr>
          <a:xfrm>
            <a:off x="3790655" y="3829237"/>
            <a:ext cx="1409700" cy="6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3C78D8"/>
                </a:solidFill>
                <a:latin typeface="Caveat"/>
                <a:ea typeface="Caveat"/>
                <a:cs typeface="Caveat"/>
                <a:sym typeface="Caveat"/>
              </a:rPr>
              <a:t>Faith</a:t>
            </a:r>
            <a:endParaRPr sz="3600" b="1">
              <a:solidFill>
                <a:srgbClr val="3C78D8"/>
              </a:solidFill>
              <a:latin typeface="Caveat"/>
              <a:ea typeface="Caveat"/>
              <a:cs typeface="Caveat"/>
              <a:sym typeface="Caveat"/>
            </a:endParaRPr>
          </a:p>
        </p:txBody>
      </p:sp>
      <p:sp>
        <p:nvSpPr>
          <p:cNvPr id="92" name="Google Shape;92;p17"/>
          <p:cNvSpPr txBox="1"/>
          <p:nvPr/>
        </p:nvSpPr>
        <p:spPr>
          <a:xfrm>
            <a:off x="6157008" y="2905777"/>
            <a:ext cx="1221600" cy="6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3C78D8"/>
                </a:solidFill>
                <a:latin typeface="Caveat"/>
                <a:ea typeface="Caveat"/>
                <a:cs typeface="Caveat"/>
                <a:sym typeface="Caveat"/>
              </a:rPr>
              <a:t>Family</a:t>
            </a:r>
            <a:endParaRPr sz="3600">
              <a:solidFill>
                <a:srgbClr val="3C78D8"/>
              </a:solidFill>
              <a:latin typeface="Caveat"/>
              <a:ea typeface="Caveat"/>
              <a:cs typeface="Caveat"/>
              <a:sym typeface="Caveat"/>
            </a:endParaRPr>
          </a:p>
        </p:txBody>
      </p:sp>
      <p:sp>
        <p:nvSpPr>
          <p:cNvPr id="93" name="Google Shape;93;p17"/>
          <p:cNvSpPr txBox="1"/>
          <p:nvPr/>
        </p:nvSpPr>
        <p:spPr>
          <a:xfrm>
            <a:off x="6179436" y="772882"/>
            <a:ext cx="2387100" cy="4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3C78D8"/>
                </a:solidFill>
                <a:latin typeface="Caveat"/>
                <a:ea typeface="Caveat"/>
                <a:cs typeface="Caveat"/>
                <a:sym typeface="Caveat"/>
              </a:rPr>
              <a:t>Role Models</a:t>
            </a:r>
            <a:endParaRPr sz="3600" b="1">
              <a:solidFill>
                <a:srgbClr val="3C78D8"/>
              </a:solidFill>
              <a:latin typeface="Caveat"/>
              <a:ea typeface="Caveat"/>
              <a:cs typeface="Caveat"/>
              <a:sym typeface="Caveat"/>
            </a:endParaRPr>
          </a:p>
        </p:txBody>
      </p:sp>
      <p:sp>
        <p:nvSpPr>
          <p:cNvPr id="94" name="Google Shape;94;p17"/>
          <p:cNvSpPr txBox="1"/>
          <p:nvPr/>
        </p:nvSpPr>
        <p:spPr>
          <a:xfrm>
            <a:off x="6088822" y="3829214"/>
            <a:ext cx="1906200" cy="4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3C78D8"/>
                </a:solidFill>
                <a:latin typeface="Caveat"/>
                <a:ea typeface="Caveat"/>
                <a:cs typeface="Caveat"/>
                <a:sym typeface="Caveat"/>
              </a:rPr>
              <a:t>Friendship</a:t>
            </a:r>
            <a:endParaRPr sz="3600" b="1">
              <a:solidFill>
                <a:srgbClr val="3C78D8"/>
              </a:solidFill>
              <a:latin typeface="Caveat"/>
              <a:ea typeface="Caveat"/>
              <a:cs typeface="Caveat"/>
              <a:sym typeface="Caveat"/>
            </a:endParaRPr>
          </a:p>
        </p:txBody>
      </p:sp>
      <p:sp>
        <p:nvSpPr>
          <p:cNvPr id="95" name="Google Shape;95;p17"/>
          <p:cNvSpPr txBox="1"/>
          <p:nvPr/>
        </p:nvSpPr>
        <p:spPr>
          <a:xfrm>
            <a:off x="3643695" y="1551159"/>
            <a:ext cx="1632600" cy="39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3C78D8"/>
                </a:solidFill>
                <a:latin typeface="Caveat"/>
                <a:ea typeface="Caveat"/>
                <a:cs typeface="Caveat"/>
                <a:sym typeface="Caveat"/>
              </a:rPr>
              <a:t>Respect</a:t>
            </a:r>
            <a:r>
              <a:rPr lang="en" sz="1800" b="1" dirty="0">
                <a:solidFill>
                  <a:srgbClr val="3C78D8"/>
                </a:solidFill>
                <a:latin typeface="Calibri"/>
                <a:ea typeface="Calibri"/>
                <a:cs typeface="Calibri"/>
                <a:sym typeface="Calibri"/>
              </a:rPr>
              <a:t> </a:t>
            </a:r>
            <a:endParaRPr sz="1800" b="1" dirty="0">
              <a:solidFill>
                <a:srgbClr val="3C78D8"/>
              </a:solidFill>
              <a:latin typeface="Calibri"/>
              <a:ea typeface="Calibri"/>
              <a:cs typeface="Calibri"/>
              <a:sym typeface="Calibri"/>
            </a:endParaRPr>
          </a:p>
        </p:txBody>
      </p:sp>
      <p:sp>
        <p:nvSpPr>
          <p:cNvPr id="96" name="Google Shape;96;p17"/>
          <p:cNvSpPr txBox="1"/>
          <p:nvPr/>
        </p:nvSpPr>
        <p:spPr>
          <a:xfrm>
            <a:off x="440600" y="2912838"/>
            <a:ext cx="1906200" cy="39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3C78D8"/>
                </a:solidFill>
                <a:latin typeface="Caveat"/>
                <a:ea typeface="Caveat"/>
                <a:cs typeface="Caveat"/>
                <a:sym typeface="Caveat"/>
              </a:rPr>
              <a:t>Reciprocity</a:t>
            </a:r>
            <a:endParaRPr sz="3600" b="1">
              <a:solidFill>
                <a:srgbClr val="3C78D8"/>
              </a:solidFill>
              <a:latin typeface="Caveat"/>
              <a:ea typeface="Caveat"/>
              <a:cs typeface="Caveat"/>
              <a:sym typeface="Caveat"/>
            </a:endParaRPr>
          </a:p>
        </p:txBody>
      </p:sp>
      <p:sp>
        <p:nvSpPr>
          <p:cNvPr id="97" name="Google Shape;97;p17"/>
          <p:cNvSpPr txBox="1"/>
          <p:nvPr/>
        </p:nvSpPr>
        <p:spPr>
          <a:xfrm>
            <a:off x="2346796" y="2052725"/>
            <a:ext cx="2077800" cy="4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3C78D8"/>
                </a:solidFill>
                <a:latin typeface="Caveat"/>
                <a:ea typeface="Caveat"/>
                <a:cs typeface="Caveat"/>
                <a:sym typeface="Caveat"/>
              </a:rPr>
              <a:t>Talents</a:t>
            </a:r>
            <a:endParaRPr sz="3600" b="1">
              <a:solidFill>
                <a:srgbClr val="3C78D8"/>
              </a:solidFill>
              <a:latin typeface="Caveat"/>
              <a:ea typeface="Caveat"/>
              <a:cs typeface="Caveat"/>
              <a:sym typeface="Caveat"/>
            </a:endParaRPr>
          </a:p>
        </p:txBody>
      </p:sp>
      <p:sp>
        <p:nvSpPr>
          <p:cNvPr id="98" name="Google Shape;9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99" name="Google Shape;99;p17"/>
          <p:cNvSpPr txBox="1"/>
          <p:nvPr/>
        </p:nvSpPr>
        <p:spPr>
          <a:xfrm>
            <a:off x="327251" y="107588"/>
            <a:ext cx="2664600" cy="75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t>KEY WORDS</a:t>
            </a:r>
            <a:endParaRPr sz="3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05" name="Google Shape;105;p18"/>
          <p:cNvSpPr txBox="1"/>
          <p:nvPr/>
        </p:nvSpPr>
        <p:spPr>
          <a:xfrm>
            <a:off x="4034550" y="154000"/>
            <a:ext cx="4437900" cy="461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dirty="0"/>
              <a:t>Eighteen-year-old Lewis Leigh from Wales went viral when he taught his seventy-six-year-old Nan a TikTok dance after delivering her groceries to her during the Covid-19 lockdown. Watch the thirty second video and then answer the questions on the next slide.</a:t>
            </a:r>
            <a:endParaRPr sz="2600" dirty="0"/>
          </a:p>
          <a:p>
            <a:pPr marL="0" lvl="0" indent="0" algn="l" rtl="0">
              <a:spcBef>
                <a:spcPts val="0"/>
              </a:spcBef>
              <a:spcAft>
                <a:spcPts val="0"/>
              </a:spcAft>
              <a:buNone/>
            </a:pPr>
            <a:endParaRPr lang="en" sz="1100" u="sng" dirty="0">
              <a:solidFill>
                <a:schemeClr val="hlink"/>
              </a:solidFill>
              <a:hlinkClick r:id="rId3"/>
            </a:endParaRPr>
          </a:p>
          <a:p>
            <a:pPr marL="0" lvl="0" indent="0" algn="l" rtl="0">
              <a:spcBef>
                <a:spcPts val="0"/>
              </a:spcBef>
              <a:spcAft>
                <a:spcPts val="0"/>
              </a:spcAft>
              <a:buNone/>
            </a:pPr>
            <a:r>
              <a:rPr lang="en" sz="1100" u="sng" dirty="0">
                <a:solidFill>
                  <a:schemeClr val="hlink"/>
                </a:solidFill>
                <a:hlinkClick r:id="rId3"/>
              </a:rPr>
              <a:t>https://www.youtube.com/watch?v=aA7HNHjGNnA</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pic>
        <p:nvPicPr>
          <p:cNvPr id="106" name="Google Shape;106;p18">
            <a:hlinkClick r:id="rId3"/>
          </p:cNvPr>
          <p:cNvPicPr preferRelativeResize="0"/>
          <p:nvPr/>
        </p:nvPicPr>
        <p:blipFill rotWithShape="1">
          <a:blip r:embed="rId4">
            <a:alphaModFix/>
          </a:blip>
          <a:srcRect l="25491" r="25011"/>
          <a:stretch/>
        </p:blipFill>
        <p:spPr>
          <a:xfrm>
            <a:off x="246400" y="154000"/>
            <a:ext cx="3677107" cy="4509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112" name="Google Shape;112;p19"/>
          <p:cNvSpPr txBox="1"/>
          <p:nvPr/>
        </p:nvSpPr>
        <p:spPr>
          <a:xfrm>
            <a:off x="4034550" y="154000"/>
            <a:ext cx="4897200" cy="4815000"/>
          </a:xfrm>
          <a:prstGeom prst="rect">
            <a:avLst/>
          </a:prstGeom>
          <a:noFill/>
          <a:ln>
            <a:noFill/>
          </a:ln>
        </p:spPr>
        <p:txBody>
          <a:bodyPr spcFirstLastPara="1" wrap="square" lIns="91425" tIns="91425" rIns="91425" bIns="91425" anchor="t" anchorCtr="0">
            <a:noAutofit/>
          </a:bodyPr>
          <a:lstStyle/>
          <a:p>
            <a:pPr marL="622300" lvl="0" indent="-457200" algn="l" rtl="0">
              <a:spcBef>
                <a:spcPts val="0"/>
              </a:spcBef>
              <a:spcAft>
                <a:spcPts val="0"/>
              </a:spcAft>
              <a:buSzPts val="1000"/>
              <a:buFont typeface="+mj-lt"/>
              <a:buAutoNum type="arabicPeriod"/>
            </a:pPr>
            <a:r>
              <a:rPr lang="en" sz="2200" dirty="0"/>
              <a:t>What shows us that there is a great bond between Leigh and his Nan?</a:t>
            </a:r>
          </a:p>
          <a:p>
            <a:pPr marL="622300" lvl="0" indent="-457200" algn="l" rtl="0">
              <a:spcBef>
                <a:spcPts val="0"/>
              </a:spcBef>
              <a:spcAft>
                <a:spcPts val="0"/>
              </a:spcAft>
              <a:buSzPts val="1000"/>
              <a:buFont typeface="+mj-lt"/>
              <a:buAutoNum type="arabicPeriod"/>
            </a:pPr>
            <a:r>
              <a:rPr lang="en" sz="2200" dirty="0"/>
              <a:t>This dance normally begins with a hand in the air. Why do you think Leigh adapted it?</a:t>
            </a:r>
          </a:p>
          <a:p>
            <a:pPr marL="622300" lvl="0" indent="-457200" algn="l" rtl="0">
              <a:spcBef>
                <a:spcPts val="0"/>
              </a:spcBef>
              <a:spcAft>
                <a:spcPts val="0"/>
              </a:spcAft>
              <a:buSzPts val="1000"/>
              <a:buFont typeface="+mj-lt"/>
              <a:buAutoNum type="arabicPeriod"/>
            </a:pPr>
            <a:r>
              <a:rPr lang="en" sz="2200" dirty="0"/>
              <a:t>Why makes this video different to most TikToks?</a:t>
            </a:r>
          </a:p>
          <a:p>
            <a:pPr marL="622300" lvl="0" indent="-457200" algn="l" rtl="0">
              <a:spcBef>
                <a:spcPts val="0"/>
              </a:spcBef>
              <a:spcAft>
                <a:spcPts val="0"/>
              </a:spcAft>
              <a:buSzPts val="1000"/>
              <a:buFont typeface="+mj-lt"/>
              <a:buAutoNum type="arabicPeriod"/>
            </a:pPr>
            <a:r>
              <a:rPr lang="en" sz="2200" dirty="0"/>
              <a:t>Discuss what intergenerational solidarity means. Does this video show this in action? How?</a:t>
            </a:r>
          </a:p>
          <a:p>
            <a:pPr marL="622300" lvl="0" indent="-457200" algn="l" rtl="0">
              <a:spcBef>
                <a:spcPts val="0"/>
              </a:spcBef>
              <a:spcAft>
                <a:spcPts val="0"/>
              </a:spcAft>
              <a:buSzPts val="1000"/>
              <a:buFont typeface="+mj-lt"/>
              <a:buAutoNum type="arabicPeriod"/>
            </a:pPr>
            <a:r>
              <a:rPr lang="en" sz="2200" dirty="0"/>
              <a:t>Read the Bible verse on the next page. What relevance might it have to this video?</a:t>
            </a:r>
            <a:endParaRPr sz="2200" dirty="0"/>
          </a:p>
          <a:p>
            <a:pPr lvl="0" algn="l" rtl="0">
              <a:spcBef>
                <a:spcPts val="0"/>
              </a:spcBef>
              <a:spcAft>
                <a:spcPts val="0"/>
              </a:spcAft>
            </a:pPr>
            <a:endParaRPr sz="2200" dirty="0"/>
          </a:p>
        </p:txBody>
      </p:sp>
      <p:pic>
        <p:nvPicPr>
          <p:cNvPr id="113" name="Google Shape;113;p19">
            <a:hlinkClick r:id="rId3"/>
          </p:cNvPr>
          <p:cNvPicPr preferRelativeResize="0"/>
          <p:nvPr/>
        </p:nvPicPr>
        <p:blipFill>
          <a:blip r:embed="rId4">
            <a:alphaModFix/>
          </a:blip>
          <a:stretch>
            <a:fillRect/>
          </a:stretch>
        </p:blipFill>
        <p:spPr>
          <a:xfrm>
            <a:off x="123200" y="100000"/>
            <a:ext cx="3726725" cy="494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119" name="Google Shape;119;p20"/>
          <p:cNvSpPr txBox="1"/>
          <p:nvPr/>
        </p:nvSpPr>
        <p:spPr>
          <a:xfrm>
            <a:off x="754575" y="431200"/>
            <a:ext cx="7253400" cy="405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dirty="0">
                <a:solidFill>
                  <a:schemeClr val="dk1"/>
                </a:solidFill>
              </a:rPr>
              <a:t>Proverbs 20:29: The glory of the young is their strength; the grey hair of experience is the splendour of the old.</a:t>
            </a:r>
            <a:endParaRPr sz="2300"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pic>
        <p:nvPicPr>
          <p:cNvPr id="120" name="Google Shape;120;p20"/>
          <p:cNvPicPr preferRelativeResize="0"/>
          <p:nvPr/>
        </p:nvPicPr>
        <p:blipFill>
          <a:blip r:embed="rId3">
            <a:alphaModFix/>
          </a:blip>
          <a:stretch>
            <a:fillRect/>
          </a:stretch>
        </p:blipFill>
        <p:spPr>
          <a:xfrm>
            <a:off x="1840538" y="1668900"/>
            <a:ext cx="5081468" cy="338792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126" name="Google Shape;126;p21"/>
          <p:cNvPicPr preferRelativeResize="0"/>
          <p:nvPr/>
        </p:nvPicPr>
        <p:blipFill>
          <a:blip r:embed="rId3">
            <a:alphaModFix/>
          </a:blip>
          <a:stretch>
            <a:fillRect/>
          </a:stretch>
        </p:blipFill>
        <p:spPr>
          <a:xfrm>
            <a:off x="291000" y="560849"/>
            <a:ext cx="4087025" cy="3719175"/>
          </a:xfrm>
          <a:prstGeom prst="rect">
            <a:avLst/>
          </a:prstGeom>
          <a:noFill/>
          <a:ln>
            <a:noFill/>
          </a:ln>
        </p:spPr>
      </p:pic>
      <p:sp>
        <p:nvSpPr>
          <p:cNvPr id="127" name="Google Shape;127;p21"/>
          <p:cNvSpPr txBox="1"/>
          <p:nvPr/>
        </p:nvSpPr>
        <p:spPr>
          <a:xfrm>
            <a:off x="5266700" y="662175"/>
            <a:ext cx="3634200" cy="397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21"/>
          <p:cNvSpPr txBox="1"/>
          <p:nvPr/>
        </p:nvSpPr>
        <p:spPr>
          <a:xfrm>
            <a:off x="5081708" y="359100"/>
            <a:ext cx="3665100" cy="44253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AutoNum type="arabicPeriod"/>
            </a:pPr>
            <a:r>
              <a:rPr lang="en" sz="2000" dirty="0"/>
              <a:t>List the best things about being a teenager.</a:t>
            </a:r>
            <a:endParaRPr sz="2000" dirty="0"/>
          </a:p>
          <a:p>
            <a:pPr marL="457200" lvl="0" indent="-355600" algn="l" rtl="0">
              <a:spcBef>
                <a:spcPts val="0"/>
              </a:spcBef>
              <a:spcAft>
                <a:spcPts val="0"/>
              </a:spcAft>
              <a:buSzPts val="2000"/>
              <a:buAutoNum type="arabicPeriod"/>
            </a:pPr>
            <a:r>
              <a:rPr lang="en" sz="2000" dirty="0"/>
              <a:t>List the best things about being an older person.</a:t>
            </a:r>
            <a:endParaRPr sz="2000" dirty="0"/>
          </a:p>
          <a:p>
            <a:pPr marL="457200" lvl="0" indent="-355600" algn="l" rtl="0">
              <a:spcBef>
                <a:spcPts val="0"/>
              </a:spcBef>
              <a:spcAft>
                <a:spcPts val="0"/>
              </a:spcAft>
              <a:buSzPts val="2000"/>
              <a:buAutoNum type="arabicPeriod"/>
            </a:pPr>
            <a:r>
              <a:rPr lang="en" sz="2000" dirty="0"/>
              <a:t>What does the word flourish mean?</a:t>
            </a:r>
            <a:endParaRPr sz="2000" dirty="0"/>
          </a:p>
          <a:p>
            <a:pPr marL="457200" lvl="0" indent="-355600" algn="l" rtl="0">
              <a:spcBef>
                <a:spcPts val="0"/>
              </a:spcBef>
              <a:spcAft>
                <a:spcPts val="0"/>
              </a:spcAft>
              <a:buSzPts val="2000"/>
              <a:buAutoNum type="arabicPeriod"/>
            </a:pPr>
            <a:r>
              <a:rPr lang="en" sz="2000" dirty="0"/>
              <a:t>Pick some things from the lists above about the best things about being young and old which really help people to flourish.</a:t>
            </a:r>
            <a:endParaRPr sz="2000" dirty="0"/>
          </a:p>
          <a:p>
            <a:pPr marL="457200" lvl="0" indent="-355600" algn="l" rtl="0">
              <a:spcBef>
                <a:spcPts val="0"/>
              </a:spcBef>
              <a:spcAft>
                <a:spcPts val="0"/>
              </a:spcAft>
              <a:buSzPts val="2000"/>
              <a:buAutoNum type="arabicPeriod"/>
            </a:pPr>
            <a:r>
              <a:rPr lang="en" sz="2000" dirty="0"/>
              <a:t>What ‘cool stuff’ might each generation know that the other does not?</a:t>
            </a:r>
            <a:endParaRPr sz="2000" dirty="0"/>
          </a:p>
        </p:txBody>
      </p:sp>
      <p:sp>
        <p:nvSpPr>
          <p:cNvPr id="129" name="Google Shape;129;p21"/>
          <p:cNvSpPr txBox="1"/>
          <p:nvPr/>
        </p:nvSpPr>
        <p:spPr>
          <a:xfrm>
            <a:off x="349175" y="4431725"/>
            <a:ext cx="4095900" cy="6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This activity may be done as a small group exercise if circumstances permit</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1274</Words>
  <Application>Microsoft Office PowerPoint</Application>
  <PresentationFormat>On-screen Show (16:9)</PresentationFormat>
  <Paragraphs>114</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Caveat</vt:lpstr>
      <vt:lpstr>Times New Roman</vt:lpstr>
      <vt:lpstr>Calibri</vt:lpstr>
      <vt:lpstr>Lobster</vt:lpstr>
      <vt:lpstr>Simple Light</vt:lpstr>
      <vt:lpstr>Catholic Schools Week 2021 Catholic Schools: Communities of Faith and Resilience  Wednesday Love and Intergenerational Solidarity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Catholic Schools Week 2021 Communities of Faith and Resilience  Wednesday Love and Intergenerational Solidarity</dc:title>
  <dc:creator>Karen O'Donovan</dc:creator>
  <cp:lastModifiedBy>David Macken</cp:lastModifiedBy>
  <cp:revision>8</cp:revision>
  <dcterms:modified xsi:type="dcterms:W3CDTF">2020-12-15T11:51:52Z</dcterms:modified>
</cp:coreProperties>
</file>