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6" r:id="rId3"/>
    <p:sldId id="257" r:id="rId4"/>
    <p:sldId id="271" r:id="rId5"/>
    <p:sldId id="273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8" r:id="rId15"/>
    <p:sldId id="269" r:id="rId16"/>
    <p:sldId id="274" r:id="rId17"/>
    <p:sldId id="275" r:id="rId18"/>
    <p:sldId id="276" r:id="rId19"/>
    <p:sldId id="277" r:id="rId20"/>
    <p:sldId id="278" r:id="rId21"/>
    <p:sldId id="283" r:id="rId22"/>
    <p:sldId id="284" r:id="rId23"/>
    <p:sldId id="287" r:id="rId24"/>
    <p:sldId id="28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AI79RlbWdY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_8MKEpXqGko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1508" y="590850"/>
            <a:ext cx="7412930" cy="801252"/>
          </a:xfrm>
        </p:spPr>
        <p:txBody>
          <a:bodyPr/>
          <a:lstStyle/>
          <a:p>
            <a:pPr algn="l"/>
            <a:r>
              <a:rPr lang="en-IE" b="1" dirty="0" smtClean="0"/>
              <a:t>LEADING PRAYER</a:t>
            </a:r>
            <a:endParaRPr lang="en-IE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0006" y="5804831"/>
            <a:ext cx="7423688" cy="648396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IE" sz="4400" dirty="0" smtClean="0">
                <a:solidFill>
                  <a:schemeClr val="tx1"/>
                </a:solidFill>
              </a:rPr>
              <a:t>Funeral Leaders Training Session One </a:t>
            </a:r>
            <a:endParaRPr lang="en-IE" sz="4400" dirty="0">
              <a:solidFill>
                <a:schemeClr val="tx1"/>
              </a:solidFill>
            </a:endParaRPr>
          </a:p>
        </p:txBody>
      </p:sp>
      <p:pic>
        <p:nvPicPr>
          <p:cNvPr id="4" name="Picture 3" descr="Gloucester tabula set - Wikipedi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249" y="1183096"/>
            <a:ext cx="4291018" cy="4464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049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084" y="609600"/>
            <a:ext cx="8479918" cy="581026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Communal Prayer 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077" y="1802675"/>
            <a:ext cx="8596668" cy="4669762"/>
          </a:xfrm>
        </p:spPr>
        <p:txBody>
          <a:bodyPr>
            <a:normAutofit/>
          </a:bodyPr>
          <a:lstStyle/>
          <a:p>
            <a:r>
              <a:rPr lang="en-IE" sz="2400" b="1" dirty="0" smtClean="0"/>
              <a:t>What’s the difference between personal prayer and communal prayer?</a:t>
            </a:r>
          </a:p>
          <a:p>
            <a:pPr lvl="1"/>
            <a:r>
              <a:rPr lang="en-IE" sz="2200" dirty="0" smtClean="0"/>
              <a:t>Its about community</a:t>
            </a:r>
          </a:p>
          <a:p>
            <a:pPr lvl="1"/>
            <a:r>
              <a:rPr lang="en-IE" sz="2200" dirty="0" smtClean="0"/>
              <a:t>Its about gathering   </a:t>
            </a:r>
          </a:p>
          <a:p>
            <a:pPr lvl="1"/>
            <a:r>
              <a:rPr lang="en-IE" sz="2200" dirty="0" smtClean="0"/>
              <a:t>Its about shared response</a:t>
            </a:r>
          </a:p>
          <a:p>
            <a:pPr lvl="1"/>
            <a:r>
              <a:rPr lang="en-IE" sz="2200" dirty="0" smtClean="0"/>
              <a:t>Its about known patterns</a:t>
            </a:r>
          </a:p>
          <a:p>
            <a:pPr lvl="1"/>
            <a:r>
              <a:rPr lang="en-IE" sz="2200" dirty="0" smtClean="0"/>
              <a:t>Its part of the rite</a:t>
            </a:r>
          </a:p>
          <a:p>
            <a:pPr lvl="1"/>
            <a:r>
              <a:rPr lang="en-IE" sz="2200" dirty="0" smtClean="0"/>
              <a:t>Its an example of ritual </a:t>
            </a:r>
            <a:endParaRPr lang="en-IE" sz="2200" dirty="0"/>
          </a:p>
        </p:txBody>
      </p:sp>
      <p:pic>
        <p:nvPicPr>
          <p:cNvPr id="4" name="Picture 3" descr="United in Faith | St. Paul Evangelical Lutheran Church &amp; Preschool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735" y="2609729"/>
            <a:ext cx="4617899" cy="36126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5371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97065"/>
          </a:xfrm>
        </p:spPr>
        <p:txBody>
          <a:bodyPr>
            <a:normAutofit fontScale="90000"/>
          </a:bodyPr>
          <a:lstStyle/>
          <a:p>
            <a:r>
              <a:rPr lang="en-IE" b="1" dirty="0" smtClean="0"/>
              <a:t>Let us</a:t>
            </a:r>
            <a:endParaRPr lang="en-IE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331" y="1347537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2800" dirty="0" smtClean="0"/>
              <a:t>Let us pray</a:t>
            </a:r>
          </a:p>
          <a:p>
            <a:pPr marL="0" indent="0">
              <a:buNone/>
            </a:pPr>
            <a:endParaRPr lang="en-IE" sz="2400" dirty="0" smtClean="0"/>
          </a:p>
          <a:p>
            <a:r>
              <a:rPr lang="en-IE" sz="2400" dirty="0" smtClean="0"/>
              <a:t>Let us kneel</a:t>
            </a:r>
          </a:p>
          <a:p>
            <a:pPr marL="0" indent="0">
              <a:buNone/>
            </a:pPr>
            <a:endParaRPr lang="en-IE" sz="2400" dirty="0" smtClean="0"/>
          </a:p>
          <a:p>
            <a:r>
              <a:rPr lang="en-IE" sz="2400" dirty="0" smtClean="0"/>
              <a:t>Let us stand</a:t>
            </a:r>
          </a:p>
          <a:p>
            <a:pPr marL="0" indent="0">
              <a:buNone/>
            </a:pPr>
            <a:endParaRPr lang="en-IE" sz="2400" dirty="0" smtClean="0"/>
          </a:p>
          <a:p>
            <a:r>
              <a:rPr lang="en-IE" sz="2400" dirty="0" smtClean="0"/>
              <a:t>Let us sing </a:t>
            </a:r>
            <a:endParaRPr lang="en-IE" sz="2400" dirty="0"/>
          </a:p>
        </p:txBody>
      </p:sp>
      <p:pic>
        <p:nvPicPr>
          <p:cNvPr id="4" name="Picture 3" descr="Come, let us tell of the LORD’s greatness; let us exalt hi… | Flick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166" y="1206665"/>
            <a:ext cx="5169119" cy="5169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6222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29653"/>
          </a:xfrm>
        </p:spPr>
        <p:txBody>
          <a:bodyPr>
            <a:noAutofit/>
          </a:bodyPr>
          <a:lstStyle/>
          <a:p>
            <a:r>
              <a:rPr lang="en-IE" dirty="0" smtClean="0"/>
              <a:t>Joining in moments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91917"/>
            <a:ext cx="8596668" cy="4549446"/>
          </a:xfrm>
        </p:spPr>
        <p:txBody>
          <a:bodyPr>
            <a:normAutofit/>
          </a:bodyPr>
          <a:lstStyle/>
          <a:p>
            <a:endParaRPr lang="en-IE" sz="2400" dirty="0"/>
          </a:p>
          <a:p>
            <a:endParaRPr lang="en-IE" sz="2400" dirty="0" smtClean="0"/>
          </a:p>
          <a:p>
            <a:pPr marL="0" indent="0">
              <a:buNone/>
            </a:pPr>
            <a:endParaRPr lang="en-IE" sz="2400" dirty="0"/>
          </a:p>
        </p:txBody>
      </p:sp>
      <p:pic>
        <p:nvPicPr>
          <p:cNvPr id="4" name="Picture 3" descr="Andrew Fountain - Truth and the Bible | Newlife Church Toront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543" y="1603388"/>
            <a:ext cx="5922565" cy="4437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349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18411"/>
          </a:xfrm>
        </p:spPr>
        <p:txBody>
          <a:bodyPr/>
          <a:lstStyle/>
          <a:p>
            <a:r>
              <a:rPr lang="en-IE" dirty="0" smtClean="0"/>
              <a:t>THE LORD’S PRAYER 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2800" dirty="0" smtClean="0"/>
              <a:t>Let us pray   </a:t>
            </a:r>
            <a:endParaRPr lang="en-IE" sz="2800" dirty="0"/>
          </a:p>
        </p:txBody>
      </p:sp>
      <p:pic>
        <p:nvPicPr>
          <p:cNvPr id="4" name="Picture 3" descr="How to Pra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445" y="1201992"/>
            <a:ext cx="3995909" cy="5327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728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SHORT BREAK </a:t>
            </a:r>
            <a:endParaRPr lang="en-IE" dirty="0"/>
          </a:p>
        </p:txBody>
      </p:sp>
      <p:pic>
        <p:nvPicPr>
          <p:cNvPr id="6" name="rAI79RlbWdY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36156" y="1363163"/>
            <a:ext cx="9745204" cy="548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8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57225"/>
          </a:xfrm>
        </p:spPr>
        <p:txBody>
          <a:bodyPr/>
          <a:lstStyle/>
          <a:p>
            <a:r>
              <a:rPr lang="en-IE" dirty="0" smtClean="0"/>
              <a:t>COMMUNICATION SKILLS 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35505"/>
            <a:ext cx="8596668" cy="4705857"/>
          </a:xfrm>
        </p:spPr>
        <p:txBody>
          <a:bodyPr>
            <a:normAutofit lnSpcReduction="10000"/>
          </a:bodyPr>
          <a:lstStyle/>
          <a:p>
            <a:r>
              <a:rPr lang="en-IE" sz="2400" dirty="0" smtClean="0">
                <a:solidFill>
                  <a:schemeClr val="tx1"/>
                </a:solidFill>
              </a:rPr>
              <a:t>Preparation</a:t>
            </a:r>
          </a:p>
          <a:p>
            <a:r>
              <a:rPr lang="en-IE" sz="2400" dirty="0" smtClean="0">
                <a:solidFill>
                  <a:schemeClr val="tx1"/>
                </a:solidFill>
              </a:rPr>
              <a:t>Microphone</a:t>
            </a:r>
          </a:p>
          <a:p>
            <a:r>
              <a:rPr lang="en-IE" sz="2400" dirty="0" smtClean="0">
                <a:solidFill>
                  <a:schemeClr val="tx1"/>
                </a:solidFill>
              </a:rPr>
              <a:t>Eye contact</a:t>
            </a:r>
          </a:p>
          <a:p>
            <a:r>
              <a:rPr lang="en-IE" sz="2400" dirty="0" smtClean="0">
                <a:solidFill>
                  <a:schemeClr val="tx1"/>
                </a:solidFill>
              </a:rPr>
              <a:t>Book contact</a:t>
            </a:r>
          </a:p>
          <a:p>
            <a:r>
              <a:rPr lang="en-IE" sz="2400" dirty="0" smtClean="0">
                <a:solidFill>
                  <a:schemeClr val="tx1"/>
                </a:solidFill>
              </a:rPr>
              <a:t>Entry and Exit</a:t>
            </a:r>
          </a:p>
          <a:p>
            <a:r>
              <a:rPr lang="en-IE" sz="2400" dirty="0" smtClean="0">
                <a:solidFill>
                  <a:schemeClr val="tx1"/>
                </a:solidFill>
              </a:rPr>
              <a:t>Posture</a:t>
            </a:r>
          </a:p>
          <a:p>
            <a:r>
              <a:rPr lang="en-IE" sz="2400" dirty="0" smtClean="0">
                <a:solidFill>
                  <a:schemeClr val="tx1"/>
                </a:solidFill>
              </a:rPr>
              <a:t>Tone of voice</a:t>
            </a:r>
          </a:p>
          <a:p>
            <a:r>
              <a:rPr lang="en-IE" sz="2400" dirty="0" smtClean="0">
                <a:solidFill>
                  <a:schemeClr val="tx1"/>
                </a:solidFill>
              </a:rPr>
              <a:t>Pacing </a:t>
            </a:r>
          </a:p>
          <a:p>
            <a:r>
              <a:rPr lang="en-IE" sz="2400" dirty="0" smtClean="0">
                <a:solidFill>
                  <a:schemeClr val="tx1"/>
                </a:solidFill>
              </a:rPr>
              <a:t>Hard words</a:t>
            </a:r>
          </a:p>
          <a:p>
            <a:r>
              <a:rPr lang="en-IE" sz="2400" dirty="0" smtClean="0">
                <a:solidFill>
                  <a:schemeClr val="tx1"/>
                </a:solidFill>
              </a:rPr>
              <a:t>Page turning</a:t>
            </a:r>
          </a:p>
          <a:p>
            <a:endParaRPr lang="en-IE" dirty="0" smtClean="0">
              <a:solidFill>
                <a:srgbClr val="FF0000"/>
              </a:solidFill>
            </a:endParaRPr>
          </a:p>
          <a:p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931" y="3417161"/>
            <a:ext cx="4146096" cy="2380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4137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90550"/>
          </a:xfrm>
        </p:spPr>
        <p:txBody>
          <a:bodyPr>
            <a:normAutofit fontScale="90000"/>
          </a:bodyPr>
          <a:lstStyle/>
          <a:p>
            <a:r>
              <a:rPr lang="en-IE" dirty="0"/>
              <a:t>COMMUNICATION SKILLS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259" y="1703389"/>
            <a:ext cx="4508620" cy="4326862"/>
          </a:xfrm>
        </p:spPr>
        <p:txBody>
          <a:bodyPr>
            <a:normAutofit/>
          </a:bodyPr>
          <a:lstStyle/>
          <a:p>
            <a:r>
              <a:rPr lang="en-IE" dirty="0" smtClean="0"/>
              <a:t>Preparation</a:t>
            </a:r>
          </a:p>
          <a:p>
            <a:pPr lvl="1"/>
            <a:r>
              <a:rPr lang="en-IE" sz="1800" dirty="0" smtClean="0">
                <a:solidFill>
                  <a:schemeClr val="tx1"/>
                </a:solidFill>
              </a:rPr>
              <a:t>Know Texts</a:t>
            </a:r>
          </a:p>
          <a:p>
            <a:pPr marL="457200" lvl="1" indent="0">
              <a:buNone/>
            </a:pPr>
            <a:endParaRPr lang="en-IE" sz="1800" dirty="0" smtClean="0">
              <a:solidFill>
                <a:schemeClr val="tx1"/>
              </a:solidFill>
            </a:endParaRPr>
          </a:p>
          <a:p>
            <a:pPr lvl="1"/>
            <a:r>
              <a:rPr lang="en-IE" sz="1800" dirty="0" smtClean="0">
                <a:solidFill>
                  <a:schemeClr val="tx1"/>
                </a:solidFill>
              </a:rPr>
              <a:t>Know Space</a:t>
            </a:r>
          </a:p>
          <a:p>
            <a:pPr marL="457200" lvl="1" indent="0">
              <a:buNone/>
            </a:pPr>
            <a:endParaRPr lang="en-IE" sz="1800" dirty="0" smtClean="0">
              <a:solidFill>
                <a:schemeClr val="tx1"/>
              </a:solidFill>
            </a:endParaRPr>
          </a:p>
          <a:p>
            <a:pPr lvl="1"/>
            <a:r>
              <a:rPr lang="en-IE" sz="1800" dirty="0" smtClean="0">
                <a:solidFill>
                  <a:schemeClr val="tx1"/>
                </a:solidFill>
              </a:rPr>
              <a:t>Know People</a:t>
            </a:r>
          </a:p>
          <a:p>
            <a:pPr marL="457200" lvl="1" indent="0">
              <a:buNone/>
            </a:pPr>
            <a:endParaRPr lang="en-IE" sz="1800" dirty="0" smtClean="0">
              <a:solidFill>
                <a:schemeClr val="tx1"/>
              </a:solidFill>
            </a:endParaRPr>
          </a:p>
          <a:p>
            <a:pPr lvl="1"/>
            <a:r>
              <a:rPr lang="en-IE" sz="1800" dirty="0" smtClean="0">
                <a:solidFill>
                  <a:schemeClr val="tx1"/>
                </a:solidFill>
              </a:rPr>
              <a:t>Know Technology</a:t>
            </a:r>
          </a:p>
          <a:p>
            <a:pPr marL="457200" lvl="1" indent="0">
              <a:buNone/>
            </a:pPr>
            <a:endParaRPr lang="en-IE" sz="1800" dirty="0" smtClean="0">
              <a:solidFill>
                <a:schemeClr val="tx1"/>
              </a:solidFill>
            </a:endParaRPr>
          </a:p>
          <a:p>
            <a:pPr lvl="1"/>
            <a:r>
              <a:rPr lang="en-IE" sz="1800" dirty="0" smtClean="0">
                <a:solidFill>
                  <a:schemeClr val="tx1"/>
                </a:solidFill>
              </a:rPr>
              <a:t>Know Undertaker</a:t>
            </a:r>
          </a:p>
          <a:p>
            <a:pPr marL="457200" lvl="1" indent="0">
              <a:buNone/>
            </a:pPr>
            <a:endParaRPr lang="en-IE" dirty="0" smtClean="0"/>
          </a:p>
          <a:p>
            <a:pPr marL="457200" lvl="1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8324" y="1703389"/>
            <a:ext cx="5007619" cy="4364962"/>
          </a:xfrm>
        </p:spPr>
        <p:txBody>
          <a:bodyPr>
            <a:normAutofit/>
          </a:bodyPr>
          <a:lstStyle/>
          <a:p>
            <a:r>
              <a:rPr lang="en-IE" dirty="0" smtClean="0"/>
              <a:t>Microphone</a:t>
            </a:r>
          </a:p>
          <a:p>
            <a:pPr lvl="1"/>
            <a:r>
              <a:rPr lang="en-IE" sz="1800" dirty="0" smtClean="0">
                <a:solidFill>
                  <a:schemeClr val="tx1"/>
                </a:solidFill>
              </a:rPr>
              <a:t>What can it do for you</a:t>
            </a:r>
          </a:p>
          <a:p>
            <a:pPr marL="457200" lvl="1" indent="0">
              <a:buNone/>
            </a:pPr>
            <a:endParaRPr lang="en-IE" sz="1800" dirty="0" smtClean="0">
              <a:solidFill>
                <a:schemeClr val="tx1"/>
              </a:solidFill>
            </a:endParaRPr>
          </a:p>
          <a:p>
            <a:pPr lvl="1"/>
            <a:r>
              <a:rPr lang="en-IE" sz="1800" dirty="0" smtClean="0">
                <a:solidFill>
                  <a:schemeClr val="tx1"/>
                </a:solidFill>
              </a:rPr>
              <a:t>How will you use it</a:t>
            </a:r>
          </a:p>
          <a:p>
            <a:pPr marL="457200" lvl="1" indent="0">
              <a:buNone/>
            </a:pPr>
            <a:endParaRPr lang="en-IE" sz="1800" dirty="0" smtClean="0">
              <a:solidFill>
                <a:schemeClr val="tx1"/>
              </a:solidFill>
            </a:endParaRPr>
          </a:p>
          <a:p>
            <a:pPr lvl="1"/>
            <a:r>
              <a:rPr lang="en-IE" sz="1800" dirty="0" smtClean="0">
                <a:solidFill>
                  <a:schemeClr val="tx1"/>
                </a:solidFill>
              </a:rPr>
              <a:t>Check Main Switch</a:t>
            </a:r>
          </a:p>
          <a:p>
            <a:pPr marL="457200" lvl="1" indent="0">
              <a:buNone/>
            </a:pPr>
            <a:endParaRPr lang="en-IE" sz="1800" dirty="0" smtClean="0">
              <a:solidFill>
                <a:schemeClr val="tx1"/>
              </a:solidFill>
            </a:endParaRPr>
          </a:p>
          <a:p>
            <a:pPr lvl="1"/>
            <a:r>
              <a:rPr lang="en-IE" sz="1800" dirty="0" smtClean="0">
                <a:solidFill>
                  <a:schemeClr val="tx1"/>
                </a:solidFill>
              </a:rPr>
              <a:t>Testing </a:t>
            </a:r>
            <a:r>
              <a:rPr lang="en-IE" sz="1800" dirty="0" err="1" smtClean="0">
                <a:solidFill>
                  <a:schemeClr val="tx1"/>
                </a:solidFill>
              </a:rPr>
              <a:t>Testing</a:t>
            </a:r>
            <a:endParaRPr lang="en-IE" sz="1800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IE" sz="1800" dirty="0" smtClean="0">
              <a:solidFill>
                <a:schemeClr val="tx1"/>
              </a:solidFill>
            </a:endParaRPr>
          </a:p>
          <a:p>
            <a:pPr lvl="1"/>
            <a:r>
              <a:rPr lang="en-IE" sz="1800" dirty="0" smtClean="0">
                <a:solidFill>
                  <a:schemeClr val="tx1"/>
                </a:solidFill>
              </a:rPr>
              <a:t>Explosive Consonants</a:t>
            </a:r>
          </a:p>
          <a:p>
            <a:pPr lvl="1"/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146" y="2486161"/>
            <a:ext cx="3899292" cy="2190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8061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4" y="401639"/>
            <a:ext cx="8596668" cy="588961"/>
          </a:xfrm>
        </p:spPr>
        <p:txBody>
          <a:bodyPr>
            <a:normAutofit fontScale="90000"/>
          </a:bodyPr>
          <a:lstStyle/>
          <a:p>
            <a:r>
              <a:rPr lang="en-IE" dirty="0"/>
              <a:t>COMMUNICATION SKILLS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9140" y="2006283"/>
            <a:ext cx="3032517" cy="4067945"/>
          </a:xfrm>
        </p:spPr>
        <p:txBody>
          <a:bodyPr/>
          <a:lstStyle/>
          <a:p>
            <a:r>
              <a:rPr lang="en-IE" sz="2000" dirty="0" smtClean="0"/>
              <a:t>Eye Contact</a:t>
            </a:r>
          </a:p>
          <a:p>
            <a:pPr lvl="1"/>
            <a:r>
              <a:rPr lang="en-IE" sz="2000" dirty="0" smtClean="0"/>
              <a:t>Essential</a:t>
            </a:r>
          </a:p>
          <a:p>
            <a:pPr marL="457200" lvl="1" indent="0">
              <a:buNone/>
            </a:pPr>
            <a:endParaRPr lang="en-IE" sz="2000" dirty="0" smtClean="0"/>
          </a:p>
          <a:p>
            <a:pPr lvl="1"/>
            <a:r>
              <a:rPr lang="en-IE" sz="2000" dirty="0" smtClean="0"/>
              <a:t>Soft</a:t>
            </a:r>
          </a:p>
          <a:p>
            <a:pPr marL="457200" lvl="1" indent="0">
              <a:buNone/>
            </a:pPr>
            <a:endParaRPr lang="en-IE" sz="2000" dirty="0" smtClean="0"/>
          </a:p>
          <a:p>
            <a:pPr lvl="1"/>
            <a:r>
              <a:rPr lang="en-IE" sz="2000" dirty="0" smtClean="0"/>
              <a:t>Invitations</a:t>
            </a:r>
          </a:p>
          <a:p>
            <a:pPr marL="457200" lvl="1" indent="0">
              <a:buNone/>
            </a:pPr>
            <a:endParaRPr lang="en-IE" sz="2000" dirty="0" smtClean="0"/>
          </a:p>
          <a:p>
            <a:pPr lvl="1"/>
            <a:r>
              <a:rPr lang="en-IE" sz="2000" dirty="0" smtClean="0"/>
              <a:t>Attention</a:t>
            </a:r>
          </a:p>
          <a:p>
            <a:pPr lvl="1"/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96266" y="2006283"/>
            <a:ext cx="2946400" cy="3584984"/>
          </a:xfrm>
        </p:spPr>
        <p:txBody>
          <a:bodyPr>
            <a:normAutofit/>
          </a:bodyPr>
          <a:lstStyle/>
          <a:p>
            <a:r>
              <a:rPr lang="en-IE" dirty="0" smtClean="0"/>
              <a:t>Book Contact</a:t>
            </a:r>
          </a:p>
          <a:p>
            <a:pPr lvl="1"/>
            <a:r>
              <a:rPr lang="en-IE" sz="1800" dirty="0" smtClean="0"/>
              <a:t>Prepare book</a:t>
            </a:r>
          </a:p>
          <a:p>
            <a:pPr marL="457200" lvl="1" indent="0">
              <a:buNone/>
            </a:pPr>
            <a:endParaRPr lang="en-IE" sz="1800" dirty="0" smtClean="0"/>
          </a:p>
          <a:p>
            <a:pPr lvl="1"/>
            <a:r>
              <a:rPr lang="en-IE" sz="1800" dirty="0" smtClean="0"/>
              <a:t>Maintain balance</a:t>
            </a:r>
          </a:p>
          <a:p>
            <a:pPr marL="457200" lvl="1" indent="0">
              <a:buNone/>
            </a:pPr>
            <a:endParaRPr lang="en-IE" sz="1800" dirty="0" smtClean="0"/>
          </a:p>
          <a:p>
            <a:pPr lvl="1"/>
            <a:r>
              <a:rPr lang="en-IE" sz="1800" dirty="0" smtClean="0"/>
              <a:t>Use thumb</a:t>
            </a:r>
          </a:p>
          <a:p>
            <a:pPr marL="457200" lvl="1" indent="0">
              <a:buNone/>
            </a:pPr>
            <a:endParaRPr lang="en-IE" sz="1800" dirty="0" smtClean="0"/>
          </a:p>
          <a:p>
            <a:pPr lvl="1"/>
            <a:r>
              <a:rPr lang="en-IE" sz="1800" dirty="0" smtClean="0"/>
              <a:t>Use stand</a:t>
            </a:r>
            <a:endParaRPr lang="en-IE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657" y="2766401"/>
            <a:ext cx="3585072" cy="1792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5453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4" y="609600"/>
            <a:ext cx="8407227" cy="581025"/>
          </a:xfrm>
        </p:spPr>
        <p:txBody>
          <a:bodyPr>
            <a:normAutofit fontScale="90000"/>
          </a:bodyPr>
          <a:lstStyle/>
          <a:p>
            <a:r>
              <a:rPr lang="en-IE" dirty="0"/>
              <a:t>COMMUNICATION SKILLS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7071" y="1371600"/>
            <a:ext cx="4094691" cy="4762500"/>
          </a:xfrm>
        </p:spPr>
        <p:txBody>
          <a:bodyPr>
            <a:normAutofit lnSpcReduction="10000"/>
          </a:bodyPr>
          <a:lstStyle/>
          <a:p>
            <a:r>
              <a:rPr lang="en-IE" dirty="0"/>
              <a:t>Entry and </a:t>
            </a:r>
            <a:r>
              <a:rPr lang="en-IE" dirty="0" smtClean="0"/>
              <a:t>Exit</a:t>
            </a:r>
          </a:p>
          <a:p>
            <a:pPr lvl="1"/>
            <a:r>
              <a:rPr lang="en-IE" sz="1900" dirty="0" smtClean="0"/>
              <a:t>Confident pace</a:t>
            </a:r>
          </a:p>
          <a:p>
            <a:pPr marL="457200" lvl="1" indent="0">
              <a:buNone/>
            </a:pPr>
            <a:endParaRPr lang="en-IE" sz="1900" dirty="0" smtClean="0"/>
          </a:p>
          <a:p>
            <a:pPr lvl="1"/>
            <a:r>
              <a:rPr lang="en-IE" sz="1900" dirty="0" smtClean="0"/>
              <a:t>Watch steps</a:t>
            </a:r>
          </a:p>
          <a:p>
            <a:pPr marL="457200" lvl="1" indent="0">
              <a:buNone/>
            </a:pPr>
            <a:endParaRPr lang="en-IE" sz="1900" dirty="0" smtClean="0"/>
          </a:p>
          <a:p>
            <a:pPr lvl="1"/>
            <a:r>
              <a:rPr lang="en-IE" sz="1900" dirty="0" smtClean="0"/>
              <a:t>Acknowledge presence</a:t>
            </a:r>
          </a:p>
          <a:p>
            <a:pPr marL="457200" lvl="1" indent="0">
              <a:buNone/>
            </a:pPr>
            <a:endParaRPr lang="en-IE" sz="1900" dirty="0" smtClean="0"/>
          </a:p>
          <a:p>
            <a:pPr lvl="1"/>
            <a:r>
              <a:rPr lang="en-IE" sz="1900" dirty="0" smtClean="0"/>
              <a:t>Place yourself</a:t>
            </a:r>
          </a:p>
          <a:p>
            <a:pPr marL="457200" lvl="1" indent="0">
              <a:buNone/>
            </a:pPr>
            <a:endParaRPr lang="en-IE" sz="1900" dirty="0" smtClean="0"/>
          </a:p>
          <a:p>
            <a:pPr lvl="1"/>
            <a:r>
              <a:rPr lang="en-IE" sz="1900" dirty="0" smtClean="0"/>
              <a:t>Hold moment</a:t>
            </a:r>
          </a:p>
          <a:p>
            <a:pPr marL="457200" lvl="1" indent="0">
              <a:buNone/>
            </a:pPr>
            <a:endParaRPr lang="en-IE" sz="1900" dirty="0" smtClean="0"/>
          </a:p>
          <a:p>
            <a:pPr lvl="1"/>
            <a:r>
              <a:rPr lang="en-IE" sz="1900" dirty="0" smtClean="0"/>
              <a:t>Leave discreetly</a:t>
            </a:r>
          </a:p>
          <a:p>
            <a:pPr lvl="1"/>
            <a:endParaRPr lang="en-IE" dirty="0"/>
          </a:p>
          <a:p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81984" y="1371600"/>
            <a:ext cx="4184034" cy="4762500"/>
          </a:xfrm>
        </p:spPr>
        <p:txBody>
          <a:bodyPr>
            <a:noAutofit/>
          </a:bodyPr>
          <a:lstStyle/>
          <a:p>
            <a:r>
              <a:rPr lang="en-IE" sz="2000" dirty="0" smtClean="0"/>
              <a:t>Posture</a:t>
            </a:r>
          </a:p>
          <a:p>
            <a:pPr lvl="1"/>
            <a:r>
              <a:rPr lang="en-IE" sz="1800" dirty="0" smtClean="0"/>
              <a:t>Stand confidently</a:t>
            </a:r>
          </a:p>
          <a:p>
            <a:pPr marL="457200" lvl="1" indent="0">
              <a:buNone/>
            </a:pPr>
            <a:endParaRPr lang="en-IE" sz="1800" dirty="0" smtClean="0"/>
          </a:p>
          <a:p>
            <a:pPr lvl="1"/>
            <a:r>
              <a:rPr lang="en-IE" sz="1800" dirty="0" smtClean="0"/>
              <a:t>Feet apart</a:t>
            </a:r>
          </a:p>
          <a:p>
            <a:pPr marL="457200" lvl="1" indent="0">
              <a:buNone/>
            </a:pPr>
            <a:endParaRPr lang="en-IE" sz="1800" dirty="0" smtClean="0"/>
          </a:p>
          <a:p>
            <a:pPr lvl="1"/>
            <a:r>
              <a:rPr lang="en-IE" sz="1800" dirty="0" smtClean="0"/>
              <a:t>Sit relaxed</a:t>
            </a:r>
          </a:p>
          <a:p>
            <a:pPr marL="457200" lvl="1" indent="0">
              <a:buNone/>
            </a:pPr>
            <a:endParaRPr lang="en-IE" sz="1800" dirty="0" smtClean="0"/>
          </a:p>
          <a:p>
            <a:pPr lvl="1"/>
            <a:r>
              <a:rPr lang="en-IE" sz="1800" dirty="0" smtClean="0"/>
              <a:t>Grounded always</a:t>
            </a:r>
          </a:p>
          <a:p>
            <a:pPr marL="457200" lvl="1" indent="0">
              <a:buNone/>
            </a:pPr>
            <a:endParaRPr lang="en-IE" sz="1800" dirty="0" smtClean="0"/>
          </a:p>
          <a:p>
            <a:pPr lvl="1"/>
            <a:r>
              <a:rPr lang="en-IE" sz="1800" dirty="0" smtClean="0"/>
              <a:t>Stay still</a:t>
            </a:r>
          </a:p>
          <a:p>
            <a:pPr marL="457200" lvl="1" indent="0">
              <a:buNone/>
            </a:pPr>
            <a:endParaRPr lang="en-IE" sz="1800" dirty="0" smtClean="0"/>
          </a:p>
          <a:p>
            <a:pPr lvl="1"/>
            <a:r>
              <a:rPr lang="en-IE" sz="1800" dirty="0" smtClean="0"/>
              <a:t>Head up</a:t>
            </a:r>
            <a:endParaRPr lang="en-IE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694" y="1873976"/>
            <a:ext cx="2295552" cy="3455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4331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4" y="609600"/>
            <a:ext cx="8331027" cy="666750"/>
          </a:xfrm>
        </p:spPr>
        <p:txBody>
          <a:bodyPr/>
          <a:lstStyle/>
          <a:p>
            <a:pPr algn="ctr"/>
            <a:r>
              <a:rPr lang="en-IE" dirty="0"/>
              <a:t>COMMUNICATION SKILLS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5" y="1665289"/>
            <a:ext cx="3081866" cy="24876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2400" dirty="0" smtClean="0"/>
              <a:t>Tone </a:t>
            </a:r>
            <a:r>
              <a:rPr lang="en-IE" sz="2400" dirty="0"/>
              <a:t>of </a:t>
            </a:r>
            <a:r>
              <a:rPr lang="en-IE" sz="2400" dirty="0" smtClean="0"/>
              <a:t>voice</a:t>
            </a:r>
          </a:p>
          <a:p>
            <a:pPr lvl="1"/>
            <a:r>
              <a:rPr lang="en-IE" sz="2200" dirty="0" smtClean="0"/>
              <a:t>Warm</a:t>
            </a:r>
          </a:p>
          <a:p>
            <a:pPr lvl="1"/>
            <a:r>
              <a:rPr lang="en-IE" sz="2400" dirty="0" smtClean="0"/>
              <a:t>Assured</a:t>
            </a:r>
          </a:p>
          <a:p>
            <a:pPr lvl="1"/>
            <a:r>
              <a:rPr lang="en-IE" sz="2400" dirty="0" smtClean="0"/>
              <a:t>Project</a:t>
            </a:r>
          </a:p>
          <a:p>
            <a:pPr lvl="1"/>
            <a:r>
              <a:rPr lang="en-IE" sz="2400" dirty="0" smtClean="0"/>
              <a:t>Clear</a:t>
            </a:r>
            <a:endParaRPr lang="en-IE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65289"/>
            <a:ext cx="4244804" cy="2487611"/>
          </a:xfrm>
        </p:spPr>
        <p:txBody>
          <a:bodyPr>
            <a:normAutofit/>
          </a:bodyPr>
          <a:lstStyle/>
          <a:p>
            <a:r>
              <a:rPr lang="en-IE" sz="2400" dirty="0" smtClean="0"/>
              <a:t>Pace</a:t>
            </a:r>
          </a:p>
          <a:p>
            <a:pPr lvl="1"/>
            <a:r>
              <a:rPr lang="en-IE" sz="2400" dirty="0" smtClean="0"/>
              <a:t>Take time</a:t>
            </a:r>
          </a:p>
          <a:p>
            <a:pPr lvl="1"/>
            <a:r>
              <a:rPr lang="en-IE" sz="2400" dirty="0" smtClean="0"/>
              <a:t>Observe punctuation</a:t>
            </a:r>
          </a:p>
          <a:p>
            <a:pPr lvl="1"/>
            <a:r>
              <a:rPr lang="en-IE" sz="2400" dirty="0" smtClean="0"/>
              <a:t>Use pause</a:t>
            </a:r>
          </a:p>
          <a:p>
            <a:pPr lvl="1"/>
            <a:r>
              <a:rPr lang="en-IE" sz="2400" dirty="0" smtClean="0"/>
              <a:t>Helpful silences</a:t>
            </a:r>
          </a:p>
          <a:p>
            <a:pPr lvl="1"/>
            <a:endParaRPr lang="en-IE" dirty="0"/>
          </a:p>
        </p:txBody>
      </p:sp>
      <p:pic>
        <p:nvPicPr>
          <p:cNvPr id="5" name="Picture 4" descr="What happens when you kneed to take a break from your PhD? | Pubs and ..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1611"/>
          <a:stretch/>
        </p:blipFill>
        <p:spPr>
          <a:xfrm>
            <a:off x="2670087" y="4465639"/>
            <a:ext cx="4876800" cy="187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5237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4" y="609600"/>
            <a:ext cx="8426277" cy="771525"/>
          </a:xfrm>
        </p:spPr>
        <p:txBody>
          <a:bodyPr>
            <a:normAutofit fontScale="90000"/>
          </a:bodyPr>
          <a:lstStyle/>
          <a:p>
            <a:r>
              <a:rPr lang="en-IE" sz="4000" b="1" dirty="0" smtClean="0"/>
              <a:t>Opening Prayer </a:t>
            </a:r>
            <a:br>
              <a:rPr lang="en-IE" sz="4000" b="1" dirty="0" smtClean="0"/>
            </a:br>
            <a:r>
              <a:rPr lang="en-IE" sz="4000" dirty="0"/>
              <a:t/>
            </a:r>
            <a:br>
              <a:rPr lang="en-IE" sz="4000" dirty="0"/>
            </a:br>
            <a:r>
              <a:rPr lang="en-IE" dirty="0" smtClean="0"/>
              <a:t> 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sz="3200" dirty="0" smtClean="0"/>
              <a:t>Litany Response</a:t>
            </a:r>
          </a:p>
          <a:p>
            <a:pPr marL="0" indent="0">
              <a:buNone/>
            </a:pPr>
            <a:endParaRPr lang="en-IE" sz="3200" dirty="0" smtClean="0"/>
          </a:p>
          <a:p>
            <a:r>
              <a:rPr lang="en-IE" sz="2400" dirty="0" smtClean="0"/>
              <a:t>LORD HAVE MERCY </a:t>
            </a:r>
            <a:endParaRPr lang="en-IE" sz="2400" dirty="0"/>
          </a:p>
        </p:txBody>
      </p:sp>
      <p:pic>
        <p:nvPicPr>
          <p:cNvPr id="4" name="Picture 3" descr="&quot;Have Mercy On Me...&quot; - digital paint | “Lord Jesus Christ, … | Flick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730" y="1381125"/>
            <a:ext cx="7182517" cy="4758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8790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90550"/>
          </a:xfrm>
        </p:spPr>
        <p:txBody>
          <a:bodyPr>
            <a:normAutofit fontScale="90000"/>
          </a:bodyPr>
          <a:lstStyle/>
          <a:p>
            <a:pPr algn="ctr"/>
            <a:r>
              <a:rPr lang="en-IE" dirty="0"/>
              <a:t>COMMUNICATION SKILLS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800225"/>
            <a:ext cx="4184035" cy="4241136"/>
          </a:xfrm>
        </p:spPr>
        <p:txBody>
          <a:bodyPr/>
          <a:lstStyle/>
          <a:p>
            <a:r>
              <a:rPr lang="en-IE" sz="2800" dirty="0">
                <a:solidFill>
                  <a:schemeClr val="tx1"/>
                </a:solidFill>
              </a:rPr>
              <a:t>Hard </a:t>
            </a:r>
            <a:r>
              <a:rPr lang="en-IE" sz="2800" dirty="0" smtClean="0">
                <a:solidFill>
                  <a:schemeClr val="tx1"/>
                </a:solidFill>
              </a:rPr>
              <a:t>words</a:t>
            </a:r>
          </a:p>
          <a:p>
            <a:pPr lvl="1"/>
            <a:r>
              <a:rPr lang="en-IE" sz="2400" dirty="0" smtClean="0">
                <a:solidFill>
                  <a:schemeClr val="tx1"/>
                </a:solidFill>
              </a:rPr>
              <a:t>Rehearse</a:t>
            </a:r>
          </a:p>
          <a:p>
            <a:pPr lvl="1"/>
            <a:r>
              <a:rPr lang="en-IE" sz="2400" dirty="0" smtClean="0">
                <a:solidFill>
                  <a:schemeClr val="tx1"/>
                </a:solidFill>
              </a:rPr>
              <a:t>Anticipate</a:t>
            </a:r>
          </a:p>
          <a:p>
            <a:pPr lvl="1"/>
            <a:r>
              <a:rPr lang="en-IE" sz="2400" dirty="0" smtClean="0">
                <a:solidFill>
                  <a:schemeClr val="tx1"/>
                </a:solidFill>
              </a:rPr>
              <a:t>Relax</a:t>
            </a:r>
          </a:p>
          <a:p>
            <a:pPr lvl="1"/>
            <a:endParaRPr lang="en-IE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1808164"/>
            <a:ext cx="4184034" cy="3880773"/>
          </a:xfrm>
        </p:spPr>
        <p:txBody>
          <a:bodyPr>
            <a:normAutofit/>
          </a:bodyPr>
          <a:lstStyle/>
          <a:p>
            <a:r>
              <a:rPr lang="en-IE" sz="2800" dirty="0">
                <a:solidFill>
                  <a:schemeClr val="tx1"/>
                </a:solidFill>
              </a:rPr>
              <a:t>Page </a:t>
            </a:r>
            <a:r>
              <a:rPr lang="en-IE" sz="2800" dirty="0" smtClean="0">
                <a:solidFill>
                  <a:schemeClr val="tx1"/>
                </a:solidFill>
              </a:rPr>
              <a:t>turning</a:t>
            </a:r>
          </a:p>
          <a:p>
            <a:pPr lvl="1"/>
            <a:r>
              <a:rPr lang="en-IE" sz="2400" dirty="0" smtClean="0">
                <a:solidFill>
                  <a:schemeClr val="tx1"/>
                </a:solidFill>
              </a:rPr>
              <a:t>Ribbons</a:t>
            </a:r>
          </a:p>
          <a:p>
            <a:pPr lvl="1"/>
            <a:r>
              <a:rPr lang="en-IE" sz="2400" dirty="0" smtClean="0">
                <a:solidFill>
                  <a:schemeClr val="tx1"/>
                </a:solidFill>
              </a:rPr>
              <a:t>Stickers</a:t>
            </a:r>
          </a:p>
          <a:p>
            <a:pPr lvl="1"/>
            <a:r>
              <a:rPr lang="en-IE" sz="2400" dirty="0" smtClean="0">
                <a:solidFill>
                  <a:schemeClr val="tx1"/>
                </a:solidFill>
              </a:rPr>
              <a:t>Noises</a:t>
            </a:r>
            <a:endParaRPr lang="en-IE" sz="2400" dirty="0">
              <a:solidFill>
                <a:schemeClr val="tx1"/>
              </a:solidFill>
            </a:endParaRPr>
          </a:p>
        </p:txBody>
      </p:sp>
      <p:pic>
        <p:nvPicPr>
          <p:cNvPr id="5" name="Picture 4" descr="ExternalLink_9bbfcc-20180831-hard-words – Digitally Literat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4189954"/>
            <a:ext cx="3289300" cy="1851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Person Turning Book Page · Free Stock Phot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0" y="4059109"/>
            <a:ext cx="3279602" cy="2186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266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71" y="235528"/>
            <a:ext cx="8596668" cy="714375"/>
          </a:xfrm>
        </p:spPr>
        <p:txBody>
          <a:bodyPr/>
          <a:lstStyle/>
          <a:p>
            <a:r>
              <a:rPr lang="en-IE" dirty="0" smtClean="0"/>
              <a:t>Homework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371" y="949903"/>
            <a:ext cx="10835793" cy="5575588"/>
          </a:xfrm>
        </p:spPr>
        <p:txBody>
          <a:bodyPr>
            <a:noAutofit/>
          </a:bodyPr>
          <a:lstStyle/>
          <a:p>
            <a:r>
              <a:rPr lang="en-IE" sz="2800" dirty="0" smtClean="0"/>
              <a:t>Spend some time in prayer with the Jesus image</a:t>
            </a:r>
          </a:p>
          <a:p>
            <a:r>
              <a:rPr lang="en-IE" sz="2800" dirty="0" smtClean="0"/>
              <a:t>Read your notes and look over slides</a:t>
            </a:r>
          </a:p>
          <a:p>
            <a:r>
              <a:rPr lang="en-IE" sz="2800" dirty="0" smtClean="0"/>
              <a:t>Chat with others about aspects of the course</a:t>
            </a:r>
          </a:p>
          <a:p>
            <a:r>
              <a:rPr lang="en-IE" sz="2800" dirty="0" smtClean="0"/>
              <a:t>Attend a Graveside/Crematorium Service </a:t>
            </a:r>
          </a:p>
          <a:p>
            <a:r>
              <a:rPr lang="en-IE" sz="2800" dirty="0" smtClean="0"/>
              <a:t>Watch </a:t>
            </a:r>
            <a:r>
              <a:rPr lang="en-IE" sz="2800" dirty="0" smtClean="0"/>
              <a:t>an online </a:t>
            </a:r>
            <a:r>
              <a:rPr lang="en-IE" sz="2800" dirty="0" smtClean="0"/>
              <a:t>service</a:t>
            </a:r>
          </a:p>
          <a:p>
            <a:r>
              <a:rPr lang="en-IE" sz="2800" dirty="0" smtClean="0"/>
              <a:t>Find out where your sound system is in the parish and how it works</a:t>
            </a:r>
          </a:p>
          <a:p>
            <a:r>
              <a:rPr lang="en-IE" sz="2800" dirty="0" smtClean="0"/>
              <a:t>Find out where the Liturgical books for Funerals are kept in the parish</a:t>
            </a:r>
          </a:p>
          <a:p>
            <a:r>
              <a:rPr lang="en-IE" sz="2800" dirty="0" smtClean="0"/>
              <a:t>Notice…Notice…Notice  </a:t>
            </a:r>
          </a:p>
          <a:p>
            <a:endParaRPr lang="en-IE" sz="2400" dirty="0" smtClean="0"/>
          </a:p>
          <a:p>
            <a:endParaRPr lang="en-IE" sz="2400" dirty="0" smtClean="0"/>
          </a:p>
          <a:p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382708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3425"/>
          </a:xfrm>
        </p:spPr>
        <p:txBody>
          <a:bodyPr/>
          <a:lstStyle/>
          <a:p>
            <a:r>
              <a:rPr lang="en-IE" b="1" dirty="0"/>
              <a:t>Reflection			Brother Roger of </a:t>
            </a:r>
            <a:r>
              <a:rPr lang="en-IE" b="1" dirty="0" err="1"/>
              <a:t>Taizé</a:t>
            </a:r>
            <a:endParaRPr lang="en-I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381124" y="1917700"/>
            <a:ext cx="7432675" cy="41402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IE" sz="3800" dirty="0" smtClean="0"/>
              <a:t>‘</a:t>
            </a:r>
            <a:r>
              <a:rPr lang="en-IE" sz="3800" dirty="0"/>
              <a:t>Trust in the resurrection </a:t>
            </a:r>
            <a:r>
              <a:rPr lang="en-IE" sz="3800" dirty="0" smtClean="0"/>
              <a:t>enables </a:t>
            </a:r>
            <a:r>
              <a:rPr lang="en-IE" sz="3800" dirty="0"/>
              <a:t>us to realise </a:t>
            </a:r>
            <a:br>
              <a:rPr lang="en-IE" sz="3800" dirty="0"/>
            </a:br>
            <a:r>
              <a:rPr lang="en-IE" sz="3800" dirty="0"/>
              <a:t>that a communion between believers </a:t>
            </a:r>
            <a:br>
              <a:rPr lang="en-IE" sz="3800" dirty="0"/>
            </a:br>
            <a:r>
              <a:rPr lang="en-IE" sz="3800" dirty="0"/>
              <a:t>is not interrupted by death. </a:t>
            </a:r>
            <a:endParaRPr lang="en-IE" sz="3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IE" sz="3800" dirty="0"/>
              <a:t/>
            </a:r>
            <a:br>
              <a:rPr lang="en-IE" sz="3800" dirty="0"/>
            </a:br>
            <a:r>
              <a:rPr lang="en-IE" sz="3800" dirty="0"/>
              <a:t>In simplicity of heart,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IE" sz="3800" dirty="0"/>
              <a:t>we can ask those we love</a:t>
            </a:r>
            <a:br>
              <a:rPr lang="en-IE" sz="3800" dirty="0"/>
            </a:br>
            <a:r>
              <a:rPr lang="en-IE" sz="3800" dirty="0"/>
              <a:t>and have gone before us into eternity’s life: </a:t>
            </a:r>
            <a:br>
              <a:rPr lang="en-IE" sz="3800" dirty="0"/>
            </a:br>
            <a:r>
              <a:rPr lang="en-IE" sz="3800" dirty="0"/>
              <a:t>“Pray for me; pray with me.” </a:t>
            </a:r>
            <a:endParaRPr lang="en-IE" sz="3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IE" sz="3800" dirty="0"/>
              <a:t/>
            </a:r>
            <a:br>
              <a:rPr lang="en-IE" sz="3800" dirty="0"/>
            </a:br>
            <a:r>
              <a:rPr lang="en-IE" sz="3800" dirty="0"/>
              <a:t>During their life on earth, </a:t>
            </a:r>
            <a:br>
              <a:rPr lang="en-IE" sz="3800" dirty="0"/>
            </a:br>
            <a:r>
              <a:rPr lang="en-IE" sz="3800" dirty="0"/>
              <a:t>their prayer supported us. </a:t>
            </a:r>
            <a:br>
              <a:rPr lang="en-IE" sz="3800" dirty="0"/>
            </a:br>
            <a:r>
              <a:rPr lang="en-IE" sz="3800" dirty="0"/>
              <a:t>After their death, </a:t>
            </a:r>
            <a:br>
              <a:rPr lang="en-IE" sz="3800" dirty="0"/>
            </a:br>
            <a:r>
              <a:rPr lang="en-IE" sz="3800" dirty="0"/>
              <a:t>how could we stop relying on them?’</a:t>
            </a:r>
          </a:p>
          <a:p>
            <a:endParaRPr lang="en-IE" dirty="0"/>
          </a:p>
        </p:txBody>
      </p:sp>
      <p:pic>
        <p:nvPicPr>
          <p:cNvPr id="9" name="Picture 8" descr="Taizé | Église de la communauté de Taizé - Bourgogne - Franc… | Flick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155" y="3132047"/>
            <a:ext cx="4051976" cy="3038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4526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609600"/>
            <a:ext cx="8385002" cy="723900"/>
          </a:xfrm>
        </p:spPr>
        <p:txBody>
          <a:bodyPr/>
          <a:lstStyle/>
          <a:p>
            <a:r>
              <a:rPr lang="en-IE" dirty="0" smtClean="0"/>
              <a:t>Concluding Prayer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694" y="1425990"/>
            <a:ext cx="4412636" cy="4330700"/>
          </a:xfrm>
        </p:spPr>
        <p:txBody>
          <a:bodyPr/>
          <a:lstStyle/>
          <a:p>
            <a:pPr marL="0" indent="0">
              <a:buNone/>
            </a:pPr>
            <a:r>
              <a:rPr lang="en-IE" dirty="0" smtClean="0"/>
              <a:t>All </a:t>
            </a:r>
            <a:r>
              <a:rPr lang="en-IE" dirty="0"/>
              <a:t>praise to you, God of creation.</a:t>
            </a:r>
          </a:p>
          <a:p>
            <a:pPr marL="0" indent="0">
              <a:buNone/>
            </a:pPr>
            <a:r>
              <a:rPr lang="en-IE" dirty="0"/>
              <a:t>Praise to you, holy and living God.</a:t>
            </a:r>
          </a:p>
          <a:p>
            <a:pPr marL="0" indent="0">
              <a:buNone/>
            </a:pPr>
            <a:r>
              <a:rPr lang="en-IE" dirty="0"/>
              <a:t>We praise and bless you for your mercy</a:t>
            </a:r>
          </a:p>
          <a:p>
            <a:pPr marL="0" indent="0">
              <a:buNone/>
            </a:pPr>
            <a:r>
              <a:rPr lang="en-IE" dirty="0"/>
              <a:t>We praise and bless you for your kindness.</a:t>
            </a:r>
          </a:p>
          <a:p>
            <a:pPr marL="0" indent="0">
              <a:buNone/>
            </a:pPr>
            <a:r>
              <a:rPr lang="en-IE" dirty="0"/>
              <a:t>Blessed is the Lord, our God.</a:t>
            </a:r>
          </a:p>
          <a:p>
            <a:pPr marL="0" indent="0">
              <a:buNone/>
            </a:pPr>
            <a:r>
              <a:rPr lang="en-IE" b="1" dirty="0">
                <a:solidFill>
                  <a:srgbClr val="FF0000"/>
                </a:solidFill>
              </a:rPr>
              <a:t>Response:</a:t>
            </a:r>
            <a:r>
              <a:rPr lang="en-IE" dirty="0"/>
              <a:t> Blessed is the Lord, our God.</a:t>
            </a:r>
          </a:p>
          <a:p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7982" y="1425990"/>
            <a:ext cx="4358830" cy="4024310"/>
          </a:xfrm>
        </p:spPr>
        <p:txBody>
          <a:bodyPr/>
          <a:lstStyle/>
          <a:p>
            <a:pPr marL="0" indent="0">
              <a:buNone/>
            </a:pPr>
            <a:r>
              <a:rPr lang="en-IE" dirty="0" smtClean="0"/>
              <a:t>We </a:t>
            </a:r>
            <a:r>
              <a:rPr lang="en-IE" dirty="0"/>
              <a:t>praise you, our refuge and strength,</a:t>
            </a:r>
          </a:p>
          <a:p>
            <a:pPr marL="0" indent="0">
              <a:buNone/>
            </a:pPr>
            <a:r>
              <a:rPr lang="en-IE" dirty="0"/>
              <a:t>We bless you, our God and Redeemer.</a:t>
            </a:r>
          </a:p>
          <a:p>
            <a:pPr marL="0" indent="0">
              <a:buNone/>
            </a:pPr>
            <a:r>
              <a:rPr lang="en-IE" dirty="0"/>
              <a:t>Your praise is always in our </a:t>
            </a:r>
            <a:r>
              <a:rPr lang="en-IE" dirty="0" smtClean="0"/>
              <a:t>hearts.</a:t>
            </a:r>
            <a:endParaRPr lang="en-IE" dirty="0"/>
          </a:p>
          <a:p>
            <a:pPr marL="0" indent="0">
              <a:buNone/>
            </a:pPr>
            <a:r>
              <a:rPr lang="en-IE" dirty="0"/>
              <a:t>We remember the mighty deeds of the covenant.</a:t>
            </a:r>
          </a:p>
          <a:p>
            <a:pPr marL="0" indent="0">
              <a:buNone/>
            </a:pPr>
            <a:r>
              <a:rPr lang="en-IE" dirty="0"/>
              <a:t>Blessed is the Lord, our God.</a:t>
            </a:r>
          </a:p>
          <a:p>
            <a:pPr marL="0" indent="0">
              <a:buNone/>
            </a:pPr>
            <a:r>
              <a:rPr lang="en-IE" b="1" dirty="0">
                <a:solidFill>
                  <a:srgbClr val="FF0000"/>
                </a:solidFill>
              </a:rPr>
              <a:t>Response</a:t>
            </a:r>
            <a:r>
              <a:rPr lang="en-IE" dirty="0">
                <a:solidFill>
                  <a:srgbClr val="FF0000"/>
                </a:solidFill>
              </a:rPr>
              <a:t>: </a:t>
            </a:r>
            <a:r>
              <a:rPr lang="en-IE" dirty="0"/>
              <a:t>Blessed is the Lord, our God.</a:t>
            </a:r>
          </a:p>
          <a:p>
            <a:endParaRPr lang="en-IE" dirty="0"/>
          </a:p>
        </p:txBody>
      </p:sp>
      <p:pic>
        <p:nvPicPr>
          <p:cNvPr id="6" name="Picture 5" descr="woman, praying, believing, god, person, sunset, praise, sky, silhouette ..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3"/>
          <a:stretch/>
        </p:blipFill>
        <p:spPr>
          <a:xfrm>
            <a:off x="3268007" y="4203051"/>
            <a:ext cx="4097251" cy="2494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232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83" y="243840"/>
            <a:ext cx="8403166" cy="787400"/>
          </a:xfrm>
        </p:spPr>
        <p:txBody>
          <a:bodyPr/>
          <a:lstStyle/>
          <a:p>
            <a:r>
              <a:rPr lang="en-IE" dirty="0" smtClean="0"/>
              <a:t>Gaelic Blessing</a:t>
            </a:r>
            <a:endParaRPr lang="en-IE" dirty="0"/>
          </a:p>
        </p:txBody>
      </p:sp>
      <p:pic>
        <p:nvPicPr>
          <p:cNvPr id="5" name="_8MKEpXqGko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16208" y="876397"/>
            <a:ext cx="10378511" cy="583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1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36" y="609600"/>
            <a:ext cx="8492166" cy="681318"/>
          </a:xfrm>
        </p:spPr>
        <p:txBody>
          <a:bodyPr/>
          <a:lstStyle/>
          <a:p>
            <a:r>
              <a:rPr lang="en-IE" b="1" dirty="0" smtClean="0"/>
              <a:t>From the inside out </a:t>
            </a:r>
            <a:endParaRPr lang="en-IE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201" y="1912394"/>
            <a:ext cx="10360782" cy="4619035"/>
          </a:xfrm>
        </p:spPr>
        <p:txBody>
          <a:bodyPr>
            <a:normAutofit fontScale="40000" lnSpcReduction="20000"/>
          </a:bodyPr>
          <a:lstStyle/>
          <a:p>
            <a:r>
              <a:rPr lang="en-IE" sz="7400" b="1" dirty="0" smtClean="0">
                <a:solidFill>
                  <a:schemeClr val="accent2">
                    <a:lumMod val="75000"/>
                  </a:schemeClr>
                </a:solidFill>
              </a:rPr>
              <a:t>How am I in touch with myself?  </a:t>
            </a:r>
          </a:p>
          <a:p>
            <a:r>
              <a:rPr lang="en-IE" sz="6000" b="1" dirty="0" smtClean="0">
                <a:solidFill>
                  <a:schemeClr val="accent2">
                    <a:lumMod val="75000"/>
                  </a:schemeClr>
                </a:solidFill>
              </a:rPr>
              <a:t>Body awareness</a:t>
            </a:r>
          </a:p>
          <a:p>
            <a:pPr lvl="1"/>
            <a:r>
              <a:rPr lang="en-IE" sz="6000" dirty="0" smtClean="0"/>
              <a:t>What is your body like</a:t>
            </a:r>
            <a:r>
              <a:rPr lang="en-IE" sz="6000" dirty="0"/>
              <a:t>? </a:t>
            </a:r>
            <a:r>
              <a:rPr lang="en-IE" sz="6000" dirty="0" smtClean="0"/>
              <a:t>Are you feeling </a:t>
            </a:r>
            <a:r>
              <a:rPr lang="en-IE" sz="6000" dirty="0"/>
              <a:t>comfortable in your own </a:t>
            </a:r>
            <a:r>
              <a:rPr lang="en-IE" sz="6000" dirty="0" smtClean="0"/>
              <a:t>skin? Any </a:t>
            </a:r>
            <a:r>
              <a:rPr lang="en-IE" sz="6000" dirty="0"/>
              <a:t>aches </a:t>
            </a:r>
            <a:r>
              <a:rPr lang="en-IE" sz="6000" dirty="0" smtClean="0"/>
              <a:t>and pains?  How is your breathing</a:t>
            </a:r>
            <a:r>
              <a:rPr lang="en-IE" sz="6000" dirty="0"/>
              <a:t>?</a:t>
            </a:r>
            <a:r>
              <a:rPr lang="en-IE" sz="6000" dirty="0" smtClean="0"/>
              <a:t> </a:t>
            </a:r>
          </a:p>
          <a:p>
            <a:r>
              <a:rPr lang="en-IE" sz="6000" b="1" dirty="0" smtClean="0">
                <a:solidFill>
                  <a:schemeClr val="accent2">
                    <a:lumMod val="75000"/>
                  </a:schemeClr>
                </a:solidFill>
              </a:rPr>
              <a:t>Mind awareness</a:t>
            </a:r>
          </a:p>
          <a:p>
            <a:pPr lvl="1"/>
            <a:r>
              <a:rPr lang="en-IE" sz="6000" dirty="0" smtClean="0"/>
              <a:t>Where is your mind? What thoughts are going through your head?</a:t>
            </a:r>
          </a:p>
          <a:p>
            <a:r>
              <a:rPr lang="en-IE" sz="6000" b="1" dirty="0" smtClean="0">
                <a:solidFill>
                  <a:schemeClr val="accent2">
                    <a:lumMod val="75000"/>
                  </a:schemeClr>
                </a:solidFill>
              </a:rPr>
              <a:t>Feeling awareness</a:t>
            </a:r>
          </a:p>
          <a:p>
            <a:pPr lvl="1"/>
            <a:r>
              <a:rPr lang="en-IE" sz="6000" dirty="0" smtClean="0"/>
              <a:t>How are you feeling? </a:t>
            </a:r>
            <a:r>
              <a:rPr lang="en-IE" sz="6000" dirty="0"/>
              <a:t>W</a:t>
            </a:r>
            <a:r>
              <a:rPr lang="en-IE" sz="6000" dirty="0" smtClean="0"/>
              <a:t>hat are you feeling at the moment? </a:t>
            </a:r>
          </a:p>
          <a:p>
            <a:r>
              <a:rPr lang="en-IE" sz="6000" b="1" dirty="0" smtClean="0">
                <a:solidFill>
                  <a:schemeClr val="accent2">
                    <a:lumMod val="75000"/>
                  </a:schemeClr>
                </a:solidFill>
              </a:rPr>
              <a:t>God awareness</a:t>
            </a:r>
          </a:p>
          <a:p>
            <a:pPr lvl="1"/>
            <a:r>
              <a:rPr lang="en-IE" sz="6000" dirty="0" smtClean="0"/>
              <a:t>What’s your sense of being tuned into God ?</a:t>
            </a:r>
          </a:p>
        </p:txBody>
      </p:sp>
    </p:spTree>
    <p:extLst>
      <p:ext uri="{BB962C8B-B14F-4D97-AF65-F5344CB8AC3E}">
        <p14:creationId xmlns:p14="http://schemas.microsoft.com/office/powerpoint/2010/main" val="381901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609600"/>
            <a:ext cx="8434906" cy="788894"/>
          </a:xfrm>
        </p:spPr>
        <p:txBody>
          <a:bodyPr/>
          <a:lstStyle/>
          <a:p>
            <a:r>
              <a:rPr lang="en-IE" sz="4000" dirty="0" smtClean="0"/>
              <a:t>Gaze</a:t>
            </a:r>
            <a:r>
              <a:rPr lang="en-IE" dirty="0" smtClean="0"/>
              <a:t> 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908" y="2880207"/>
            <a:ext cx="5861577" cy="3729597"/>
          </a:xfrm>
        </p:spPr>
        <p:txBody>
          <a:bodyPr>
            <a:noAutofit/>
          </a:bodyPr>
          <a:lstStyle/>
          <a:p>
            <a:r>
              <a:rPr lang="en-IE" sz="2400" dirty="0" smtClean="0"/>
              <a:t>Picture of Jesus</a:t>
            </a:r>
          </a:p>
          <a:p>
            <a:r>
              <a:rPr lang="en-IE" sz="2400" dirty="0"/>
              <a:t>E</a:t>
            </a:r>
            <a:r>
              <a:rPr lang="en-IE" sz="2400" dirty="0" smtClean="0"/>
              <a:t>xercise simply sitting</a:t>
            </a:r>
          </a:p>
          <a:p>
            <a:pPr marL="0" indent="0">
              <a:buNone/>
            </a:pPr>
            <a:endParaRPr lang="en-IE" sz="2400" dirty="0" smtClean="0"/>
          </a:p>
          <a:p>
            <a:r>
              <a:rPr lang="en-IE" sz="2400" dirty="0" smtClean="0"/>
              <a:t>Share the experience </a:t>
            </a:r>
            <a:endParaRPr lang="en-IE" sz="2400" dirty="0"/>
          </a:p>
        </p:txBody>
      </p:sp>
      <p:pic>
        <p:nvPicPr>
          <p:cNvPr id="1026" name="Picture 2" descr="Real Face Of Jesus Christ Picture Shroud Of Turin Christian imag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388" y="-104502"/>
            <a:ext cx="5249301" cy="7080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96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al Face Of Jesus Christ Picture Shroud Of Turin Christian imag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114" y="0"/>
            <a:ext cx="4902033" cy="687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57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178" y="609600"/>
            <a:ext cx="8443823" cy="677779"/>
          </a:xfrm>
        </p:spPr>
        <p:txBody>
          <a:bodyPr/>
          <a:lstStyle/>
          <a:p>
            <a:r>
              <a:rPr lang="en-IE" b="1" dirty="0" smtClean="0"/>
              <a:t>From the outside in </a:t>
            </a:r>
            <a:endParaRPr lang="en-IE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391" y="2307499"/>
            <a:ext cx="8596668" cy="3779925"/>
          </a:xfrm>
        </p:spPr>
        <p:txBody>
          <a:bodyPr>
            <a:normAutofit fontScale="25000" lnSpcReduction="20000"/>
          </a:bodyPr>
          <a:lstStyle/>
          <a:p>
            <a:r>
              <a:rPr lang="en-IE" sz="9600" dirty="0"/>
              <a:t>How am I aware of others</a:t>
            </a:r>
            <a:r>
              <a:rPr lang="en-IE" sz="9600" dirty="0" smtClean="0"/>
              <a:t>?</a:t>
            </a:r>
          </a:p>
          <a:p>
            <a:pPr marL="0" indent="0">
              <a:buNone/>
            </a:pPr>
            <a:endParaRPr lang="en-IE" sz="9600" dirty="0"/>
          </a:p>
          <a:p>
            <a:pPr lvl="1"/>
            <a:r>
              <a:rPr lang="en-IE" sz="9600" dirty="0"/>
              <a:t>Awareness of emotions</a:t>
            </a:r>
          </a:p>
          <a:p>
            <a:pPr lvl="1"/>
            <a:r>
              <a:rPr lang="en-IE" sz="9600" dirty="0"/>
              <a:t>Awareness of body language</a:t>
            </a:r>
          </a:p>
          <a:p>
            <a:pPr lvl="1"/>
            <a:r>
              <a:rPr lang="en-IE" sz="9600" dirty="0"/>
              <a:t>Noticing eye contact </a:t>
            </a:r>
          </a:p>
          <a:p>
            <a:pPr lvl="1"/>
            <a:r>
              <a:rPr lang="en-IE" sz="9600" dirty="0"/>
              <a:t>Noticing reaction </a:t>
            </a:r>
            <a:endParaRPr lang="en-IE" sz="9600" dirty="0" smtClean="0"/>
          </a:p>
          <a:p>
            <a:pPr lvl="1"/>
            <a:r>
              <a:rPr lang="en-IE" sz="9600" dirty="0" smtClean="0"/>
              <a:t>Awareness of the presence of God in the other</a:t>
            </a:r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r>
              <a:rPr lang="en-IE" sz="9600" dirty="0" smtClean="0"/>
              <a:t>What have you noticed about us? </a:t>
            </a:r>
            <a:endParaRPr lang="en-IE" sz="9600" dirty="0"/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4947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146" y="609600"/>
            <a:ext cx="8455855" cy="786063"/>
          </a:xfrm>
        </p:spPr>
        <p:txBody>
          <a:bodyPr>
            <a:normAutofit/>
          </a:bodyPr>
          <a:lstStyle/>
          <a:p>
            <a:r>
              <a:rPr lang="en-IE" sz="4400" dirty="0" smtClean="0"/>
              <a:t>Greeting</a:t>
            </a:r>
            <a:endParaRPr lang="en-IE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580" y="3069487"/>
            <a:ext cx="8596668" cy="3061120"/>
          </a:xfrm>
        </p:spPr>
        <p:txBody>
          <a:bodyPr>
            <a:normAutofit/>
          </a:bodyPr>
          <a:lstStyle/>
          <a:p>
            <a:r>
              <a:rPr lang="en-IE" sz="2400" dirty="0" smtClean="0"/>
              <a:t>Sit facing your partner</a:t>
            </a:r>
          </a:p>
          <a:p>
            <a:r>
              <a:rPr lang="en-IE" sz="2400" dirty="0" smtClean="0"/>
              <a:t>Greet them with the phrase ‘The Lord be with you.’</a:t>
            </a:r>
          </a:p>
          <a:p>
            <a:r>
              <a:rPr lang="en-IE" sz="2400" dirty="0" smtClean="0"/>
              <a:t>One at a time</a:t>
            </a:r>
          </a:p>
          <a:p>
            <a:r>
              <a:rPr lang="en-IE" sz="2400" dirty="0" smtClean="0"/>
              <a:t>Notice how they say this?</a:t>
            </a:r>
          </a:p>
          <a:p>
            <a:r>
              <a:rPr lang="en-IE" sz="2400" dirty="0" smtClean="0"/>
              <a:t>Notice expressions?</a:t>
            </a:r>
          </a:p>
          <a:p>
            <a:r>
              <a:rPr lang="en-IE" sz="2400" dirty="0" smtClean="0"/>
              <a:t>Notice how you feel? 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276952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574" y="609600"/>
            <a:ext cx="8483427" cy="657225"/>
          </a:xfrm>
        </p:spPr>
        <p:txBody>
          <a:bodyPr>
            <a:normAutofit fontScale="90000"/>
          </a:bodyPr>
          <a:lstStyle/>
          <a:p>
            <a:r>
              <a:rPr lang="en-IE" sz="4000" dirty="0" smtClean="0"/>
              <a:t>Personal prayer</a:t>
            </a:r>
            <a:br>
              <a:rPr lang="en-IE" sz="4000" dirty="0" smtClean="0"/>
            </a:br>
            <a:r>
              <a:rPr lang="en-IE" sz="4000" dirty="0" smtClean="0"/>
              <a:t/>
            </a:r>
            <a:br>
              <a:rPr lang="en-IE" sz="4000" dirty="0" smtClean="0"/>
            </a:br>
            <a:r>
              <a:rPr lang="en-IE" sz="4000" dirty="0" smtClean="0"/>
              <a:t> </a:t>
            </a:r>
            <a:endParaRPr lang="en-IE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266825"/>
            <a:ext cx="8596668" cy="4774537"/>
          </a:xfrm>
        </p:spPr>
        <p:txBody>
          <a:bodyPr>
            <a:noAutofit/>
          </a:bodyPr>
          <a:lstStyle/>
          <a:p>
            <a:r>
              <a:rPr lang="en-IE" sz="2400" dirty="0" smtClean="0"/>
              <a:t>What is personal prayer for you?</a:t>
            </a:r>
          </a:p>
          <a:p>
            <a:r>
              <a:rPr lang="en-IE" sz="2400" dirty="0" smtClean="0"/>
              <a:t>What’s your favourite?</a:t>
            </a:r>
          </a:p>
          <a:p>
            <a:r>
              <a:rPr lang="en-IE" sz="2400" dirty="0" smtClean="0"/>
              <a:t>Silence and quiet</a:t>
            </a:r>
          </a:p>
          <a:p>
            <a:r>
              <a:rPr lang="en-IE" sz="2400" dirty="0" smtClean="0"/>
              <a:t>Morning/Night prayer</a:t>
            </a:r>
          </a:p>
          <a:p>
            <a:r>
              <a:rPr lang="en-IE" sz="2400" dirty="0" smtClean="0"/>
              <a:t>Music and song</a:t>
            </a:r>
          </a:p>
          <a:p>
            <a:r>
              <a:rPr lang="en-IE" sz="2400" dirty="0" smtClean="0"/>
              <a:t>Psalms</a:t>
            </a:r>
          </a:p>
          <a:p>
            <a:r>
              <a:rPr lang="en-IE" sz="2400" dirty="0" smtClean="0"/>
              <a:t>Meditation</a:t>
            </a:r>
          </a:p>
          <a:p>
            <a:r>
              <a:rPr lang="en-IE" sz="2400" dirty="0" smtClean="0"/>
              <a:t>Rosary</a:t>
            </a:r>
          </a:p>
          <a:p>
            <a:r>
              <a:rPr lang="en-IE" sz="2400" dirty="0" err="1" smtClean="0"/>
              <a:t>Memorare</a:t>
            </a:r>
            <a:r>
              <a:rPr lang="en-IE" sz="2400" dirty="0" smtClean="0"/>
              <a:t> </a:t>
            </a:r>
            <a:endParaRPr lang="en-IE" sz="2400" dirty="0"/>
          </a:p>
        </p:txBody>
      </p:sp>
      <p:pic>
        <p:nvPicPr>
          <p:cNvPr id="4" name="Picture 3" descr="Prayer. Conversations with God | Flickr - Photo Sharing!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062" y="1924050"/>
            <a:ext cx="6013663" cy="4510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234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22158"/>
          </a:xfrm>
        </p:spPr>
        <p:txBody>
          <a:bodyPr/>
          <a:lstStyle/>
          <a:p>
            <a:r>
              <a:rPr lang="en-IE" dirty="0" smtClean="0"/>
              <a:t>SHARE</a:t>
            </a:r>
            <a:endParaRPr lang="en-IE" dirty="0"/>
          </a:p>
        </p:txBody>
      </p:sp>
      <p:pic>
        <p:nvPicPr>
          <p:cNvPr id="4" name="Picture 3" descr="i trust, i can: Empathic Listening - Hearing with the Hear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259" y="1268568"/>
            <a:ext cx="4024518" cy="4599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2400" dirty="0" smtClean="0"/>
              <a:t>WHAT DID YOU HEAR?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67328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1053</TotalTime>
  <Words>581</Words>
  <Application>Microsoft Office PowerPoint</Application>
  <PresentationFormat>Widescreen</PresentationFormat>
  <Paragraphs>197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Trebuchet MS</vt:lpstr>
      <vt:lpstr>Wingdings 3</vt:lpstr>
      <vt:lpstr>Facet</vt:lpstr>
      <vt:lpstr>LEADING PRAYER</vt:lpstr>
      <vt:lpstr>Opening Prayer    </vt:lpstr>
      <vt:lpstr>From the inside out </vt:lpstr>
      <vt:lpstr>Gaze </vt:lpstr>
      <vt:lpstr>PowerPoint Presentation</vt:lpstr>
      <vt:lpstr>From the outside in </vt:lpstr>
      <vt:lpstr>Greeting</vt:lpstr>
      <vt:lpstr>Personal prayer   </vt:lpstr>
      <vt:lpstr>SHARE</vt:lpstr>
      <vt:lpstr>Communal Prayer </vt:lpstr>
      <vt:lpstr>Let us</vt:lpstr>
      <vt:lpstr>Joining in moments</vt:lpstr>
      <vt:lpstr>THE LORD’S PRAYER </vt:lpstr>
      <vt:lpstr>SHORT BREAK </vt:lpstr>
      <vt:lpstr>COMMUNICATION SKILLS </vt:lpstr>
      <vt:lpstr>COMMUNICATION SKILLS </vt:lpstr>
      <vt:lpstr>COMMUNICATION SKILLS </vt:lpstr>
      <vt:lpstr>COMMUNICATION SKILLS </vt:lpstr>
      <vt:lpstr>COMMUNICATION SKILLS </vt:lpstr>
      <vt:lpstr>COMMUNICATION SKILLS </vt:lpstr>
      <vt:lpstr>Homework</vt:lpstr>
      <vt:lpstr>Reflection   Brother Roger of Taizé</vt:lpstr>
      <vt:lpstr>Concluding Prayer</vt:lpstr>
      <vt:lpstr>Gaelic Blessing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LEADING PRAYER</dc:title>
  <dc:creator>Patricia Carroll</dc:creator>
  <cp:lastModifiedBy>Pat O'Donoghue</cp:lastModifiedBy>
  <cp:revision>57</cp:revision>
  <dcterms:created xsi:type="dcterms:W3CDTF">2022-09-06T13:48:49Z</dcterms:created>
  <dcterms:modified xsi:type="dcterms:W3CDTF">2022-09-14T10:29:35Z</dcterms:modified>
</cp:coreProperties>
</file>