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70" r:id="rId5"/>
    <p:sldId id="258" r:id="rId6"/>
    <p:sldId id="260" r:id="rId7"/>
    <p:sldId id="261" r:id="rId8"/>
    <p:sldId id="262" r:id="rId9"/>
    <p:sldId id="263" r:id="rId10"/>
    <p:sldId id="264" r:id="rId11"/>
    <p:sldId id="267" r:id="rId12"/>
    <p:sldId id="268" r:id="rId13"/>
    <p:sldId id="269" r:id="rId1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89934D-68AE-403A-BD8A-AAB858905234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B8E9D5-3030-497D-B78B-4E36D174EFD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5157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55BD7-4A67-4AED-B1D6-CD132C1E3281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2BDC7-4BDE-42D3-9F00-16FBD51D6D2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92260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Mary/Peter</a:t>
            </a:r>
          </a:p>
          <a:p>
            <a:r>
              <a:rPr lang="en-IE" dirty="0" smtClean="0"/>
              <a:t>No More than five to ten minutes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2BDC7-4BDE-42D3-9F00-16FBD51D6D21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485636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Kieran and Kirsten take feedback, Patricia types up on screen 30</a:t>
            </a:r>
            <a:r>
              <a:rPr lang="en-IE" baseline="0" dirty="0" smtClean="0"/>
              <a:t> Minutes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2BDC7-4BDE-42D3-9F00-16FBD51D6D21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640547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Kirsten and Kieran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2BDC7-4BDE-42D3-9F00-16FBD51D6D21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8363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Mary/Peter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2BDC7-4BDE-42D3-9F00-16FBD51D6D21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24185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Mary/Peter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2BDC7-4BDE-42D3-9F00-16FBD51D6D21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97947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Led by Kieran </a:t>
            </a:r>
            <a:r>
              <a:rPr lang="en-IE" dirty="0" err="1" smtClean="0"/>
              <a:t>McDermot</a:t>
            </a:r>
            <a:r>
              <a:rPr lang="en-IE" dirty="0" smtClean="0"/>
              <a:t> FIVE MINUTES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2BDC7-4BDE-42D3-9F00-16FBD51D6D21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22244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Kirsten</a:t>
            </a:r>
            <a:r>
              <a:rPr lang="en-IE" baseline="0" dirty="0" smtClean="0"/>
              <a:t> to lead 15 MINUTES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2BDC7-4BDE-42D3-9F00-16FBD51D6D21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54501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Kirsten 5 minutes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2BDC7-4BDE-42D3-9F00-16FBD51D6D21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65219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Kirsten 15 Minutes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2BDC7-4BDE-42D3-9F00-16FBD51D6D21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7670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Patricia to lead this 15 minutes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2BDC7-4BDE-42D3-9F00-16FBD51D6D21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84977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Patricia to lead 15 minutes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2BDC7-4BDE-42D3-9F00-16FBD51D6D21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1268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50399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2933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2288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070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561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504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5144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65441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3476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I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41200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30877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CAE438-603B-42F0-8860-45024071D726}" type="datetimeFigureOut">
              <a:rPr lang="en-IE" smtClean="0"/>
              <a:t>01/04/2022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DFA9667-E4D3-4B1F-B8A1-085E97AFCB9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2122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Harvesting the Fruits of the Synodal Pathway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APRIL 2022 </a:t>
            </a:r>
            <a:endParaRPr lang="en-I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What’s the Spirit indicating</a:t>
            </a:r>
            <a:endParaRPr lang="en-I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A moment of silence</a:t>
            </a:r>
          </a:p>
          <a:p>
            <a:endParaRPr lang="en-IE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E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E" b="1" dirty="0" smtClean="0">
              <a:solidFill>
                <a:srgbClr val="0070C0"/>
              </a:solidFill>
            </a:endParaRPr>
          </a:p>
          <a:p>
            <a:r>
              <a:rPr lang="en-IE" sz="2400" b="1" dirty="0" smtClean="0">
                <a:solidFill>
                  <a:srgbClr val="0070C0"/>
                </a:solidFill>
              </a:rPr>
              <a:t>Get in touch with what you are noticing</a:t>
            </a:r>
          </a:p>
          <a:p>
            <a:endParaRPr lang="en-IE" sz="2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E" sz="2400" b="1" dirty="0" smtClean="0">
              <a:solidFill>
                <a:srgbClr val="0070C0"/>
              </a:solidFill>
            </a:endParaRPr>
          </a:p>
          <a:p>
            <a:r>
              <a:rPr lang="en-IE" sz="2400" b="1" dirty="0" smtClean="0">
                <a:solidFill>
                  <a:srgbClr val="0070C0"/>
                </a:solidFill>
              </a:rPr>
              <a:t>Share what you feel the Holy Spirit is saying in this? </a:t>
            </a:r>
            <a:endParaRPr lang="en-IE" sz="2400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659" y="2014194"/>
            <a:ext cx="2396450" cy="2396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11154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FEEDBACK FROM GROUPS </a:t>
            </a:r>
            <a:endParaRPr lang="en-I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000" b="1" dirty="0" smtClean="0">
                <a:solidFill>
                  <a:srgbClr val="0070C0"/>
                </a:solidFill>
              </a:rPr>
              <a:t>The note taker from each group is invited to share</a:t>
            </a:r>
            <a:r>
              <a:rPr lang="en-IE" sz="2000" b="1" dirty="0" smtClean="0">
                <a:solidFill>
                  <a:srgbClr val="0070C0"/>
                </a:solidFill>
              </a:rPr>
              <a:t> the insights emerging</a:t>
            </a:r>
          </a:p>
          <a:p>
            <a:endParaRPr lang="en-IE" sz="2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E" sz="2000" b="1" dirty="0" smtClean="0">
              <a:solidFill>
                <a:srgbClr val="0070C0"/>
              </a:solidFill>
            </a:endParaRPr>
          </a:p>
          <a:p>
            <a:r>
              <a:rPr lang="en-IE" sz="2000" b="1" dirty="0" smtClean="0">
                <a:solidFill>
                  <a:srgbClr val="0070C0"/>
                </a:solidFill>
              </a:rPr>
              <a:t>We listen to understand </a:t>
            </a:r>
            <a:endParaRPr lang="en-IE" sz="2000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714" y="2813730"/>
            <a:ext cx="3221310" cy="32213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093187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>
                <a:solidFill>
                  <a:srgbClr val="0070C0"/>
                </a:solidFill>
              </a:rPr>
              <a:t>THANK YOU </a:t>
            </a:r>
            <a:r>
              <a:rPr lang="en-IE" b="1" dirty="0" smtClean="0">
                <a:solidFill>
                  <a:srgbClr val="0070C0"/>
                </a:solidFill>
              </a:rPr>
              <a:t>and NEXT </a:t>
            </a:r>
            <a:r>
              <a:rPr lang="en-IE" b="1" dirty="0" smtClean="0">
                <a:solidFill>
                  <a:srgbClr val="0070C0"/>
                </a:solidFill>
              </a:rPr>
              <a:t>STEPS</a:t>
            </a:r>
            <a:endParaRPr lang="en-I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IE" sz="2000" b="1" dirty="0" smtClean="0">
                <a:solidFill>
                  <a:srgbClr val="0070C0"/>
                </a:solidFill>
              </a:rPr>
              <a:t>Thank you for</a:t>
            </a:r>
          </a:p>
          <a:p>
            <a:r>
              <a:rPr lang="en-IE" sz="2000" b="1" dirty="0" smtClean="0">
                <a:solidFill>
                  <a:srgbClr val="0070C0"/>
                </a:solidFill>
              </a:rPr>
              <a:t>Sharing so well</a:t>
            </a:r>
          </a:p>
          <a:p>
            <a:r>
              <a:rPr lang="en-IE" sz="2000" b="1" dirty="0" smtClean="0">
                <a:solidFill>
                  <a:srgbClr val="0070C0"/>
                </a:solidFill>
              </a:rPr>
              <a:t>Trusting the process</a:t>
            </a:r>
          </a:p>
          <a:p>
            <a:r>
              <a:rPr lang="en-IE" sz="2000" b="1" dirty="0" smtClean="0">
                <a:solidFill>
                  <a:srgbClr val="0070C0"/>
                </a:solidFill>
              </a:rPr>
              <a:t>Being open to the Holy Spirit</a:t>
            </a:r>
          </a:p>
          <a:p>
            <a:r>
              <a:rPr lang="en-IE" sz="2000" b="1" dirty="0" smtClean="0">
                <a:solidFill>
                  <a:srgbClr val="0070C0"/>
                </a:solidFill>
              </a:rPr>
              <a:t>Animating your parish group and giving of your time and talent</a:t>
            </a:r>
            <a:endParaRPr lang="en-IE" sz="2000" b="1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518" y="2249720"/>
            <a:ext cx="5774574" cy="3125843"/>
          </a:xfrm>
        </p:spPr>
        <p:txBody>
          <a:bodyPr/>
          <a:lstStyle/>
          <a:p>
            <a:r>
              <a:rPr lang="en-IE" b="1" i="1" dirty="0" smtClean="0">
                <a:solidFill>
                  <a:srgbClr val="00B050"/>
                </a:solidFill>
              </a:rPr>
              <a:t>We are now in the Collation stage</a:t>
            </a:r>
          </a:p>
          <a:p>
            <a:r>
              <a:rPr lang="en-IE" b="1" i="1" dirty="0" smtClean="0">
                <a:solidFill>
                  <a:srgbClr val="00B050"/>
                </a:solidFill>
              </a:rPr>
              <a:t>16 Synod readers will read these taking a deanery overview</a:t>
            </a:r>
          </a:p>
          <a:p>
            <a:r>
              <a:rPr lang="en-IE" b="1" i="1" dirty="0" smtClean="0">
                <a:solidFill>
                  <a:srgbClr val="00B050"/>
                </a:solidFill>
              </a:rPr>
              <a:t>Diocesan Report will be in final form by 29</a:t>
            </a:r>
            <a:r>
              <a:rPr lang="en-IE" b="1" i="1" baseline="30000" dirty="0" smtClean="0">
                <a:solidFill>
                  <a:srgbClr val="00B050"/>
                </a:solidFill>
              </a:rPr>
              <a:t>th</a:t>
            </a:r>
            <a:r>
              <a:rPr lang="en-IE" b="1" i="1" dirty="0" smtClean="0">
                <a:solidFill>
                  <a:srgbClr val="00B050"/>
                </a:solidFill>
              </a:rPr>
              <a:t> May</a:t>
            </a:r>
          </a:p>
          <a:p>
            <a:r>
              <a:rPr lang="en-IE" b="1" i="1" dirty="0" smtClean="0">
                <a:solidFill>
                  <a:srgbClr val="00B050"/>
                </a:solidFill>
              </a:rPr>
              <a:t>Sent to Irish Bishops Conference</a:t>
            </a:r>
          </a:p>
          <a:p>
            <a:r>
              <a:rPr lang="en-IE" b="1" i="1" dirty="0" smtClean="0">
                <a:solidFill>
                  <a:srgbClr val="00B050"/>
                </a:solidFill>
              </a:rPr>
              <a:t>All moving towards 18</a:t>
            </a:r>
            <a:r>
              <a:rPr lang="en-IE" b="1" i="1" baseline="30000" dirty="0" smtClean="0">
                <a:solidFill>
                  <a:srgbClr val="00B050"/>
                </a:solidFill>
              </a:rPr>
              <a:t>th</a:t>
            </a:r>
            <a:r>
              <a:rPr lang="en-IE" b="1" i="1" dirty="0" smtClean="0">
                <a:solidFill>
                  <a:srgbClr val="00B050"/>
                </a:solidFill>
              </a:rPr>
              <a:t> June synodal gathering of delegates to synthesise the National Report</a:t>
            </a:r>
          </a:p>
          <a:p>
            <a:r>
              <a:rPr lang="en-IE" b="1" i="1" dirty="0" smtClean="0">
                <a:solidFill>
                  <a:srgbClr val="00B050"/>
                </a:solidFill>
              </a:rPr>
              <a:t>Goes to Rome for the 2023 Synod on Synodality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722038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FINAL PRAYER MOMENT </a:t>
            </a:r>
            <a:endParaRPr lang="en-I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z="2400" b="1" dirty="0" smtClean="0">
                <a:solidFill>
                  <a:srgbClr val="0070C0"/>
                </a:solidFill>
              </a:rPr>
              <a:t>Archbishop Dermot Farrell</a:t>
            </a:r>
            <a:endParaRPr lang="en-IE" sz="2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E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151" y="2103120"/>
            <a:ext cx="3934304" cy="39343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775736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INTRODUCTIONS</a:t>
            </a:r>
            <a:endParaRPr lang="en-I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953" y="2215422"/>
            <a:ext cx="7881257" cy="4292652"/>
          </a:xfrm>
        </p:spPr>
        <p:txBody>
          <a:bodyPr>
            <a:normAutofit/>
          </a:bodyPr>
          <a:lstStyle/>
          <a:p>
            <a:r>
              <a:rPr lang="en-IE" sz="2000" b="1" dirty="0" smtClean="0">
                <a:solidFill>
                  <a:srgbClr val="0070C0"/>
                </a:solidFill>
              </a:rPr>
              <a:t>Your team for tonight</a:t>
            </a:r>
          </a:p>
          <a:p>
            <a:r>
              <a:rPr lang="en-IE" sz="2000" b="1" dirty="0" smtClean="0">
                <a:solidFill>
                  <a:srgbClr val="0070C0"/>
                </a:solidFill>
              </a:rPr>
              <a:t>From </a:t>
            </a:r>
            <a:r>
              <a:rPr lang="en-IE" sz="2000" b="1" dirty="0" smtClean="0">
                <a:solidFill>
                  <a:srgbClr val="0070C0"/>
                </a:solidFill>
              </a:rPr>
              <a:t>the Synodal Committee</a:t>
            </a:r>
          </a:p>
          <a:p>
            <a:r>
              <a:rPr lang="en-IE" sz="2000" b="1" dirty="0" smtClean="0">
                <a:solidFill>
                  <a:srgbClr val="0070C0"/>
                </a:solidFill>
              </a:rPr>
              <a:t>Co-leaders Fr Kieran McDermott and Patricia Carroll</a:t>
            </a:r>
          </a:p>
          <a:p>
            <a:r>
              <a:rPr lang="en-IE" sz="2000" b="1" dirty="0" smtClean="0">
                <a:solidFill>
                  <a:srgbClr val="0070C0"/>
                </a:solidFill>
              </a:rPr>
              <a:t>Peter Siney</a:t>
            </a:r>
          </a:p>
          <a:p>
            <a:r>
              <a:rPr lang="en-IE" sz="2000" b="1" dirty="0" smtClean="0">
                <a:solidFill>
                  <a:srgbClr val="0070C0"/>
                </a:solidFill>
              </a:rPr>
              <a:t>Mary Kirk </a:t>
            </a:r>
          </a:p>
          <a:p>
            <a:r>
              <a:rPr lang="en-IE" sz="2000" b="1" dirty="0" smtClean="0">
                <a:solidFill>
                  <a:srgbClr val="0070C0"/>
                </a:solidFill>
              </a:rPr>
              <a:t>Kirsten Mahon </a:t>
            </a:r>
          </a:p>
          <a:p>
            <a:r>
              <a:rPr lang="en-IE" sz="2000" b="1" dirty="0" smtClean="0">
                <a:solidFill>
                  <a:srgbClr val="0070C0"/>
                </a:solidFill>
              </a:rPr>
              <a:t>With </a:t>
            </a:r>
            <a:r>
              <a:rPr lang="en-IE" sz="2000" b="1" dirty="0">
                <a:solidFill>
                  <a:srgbClr val="0070C0"/>
                </a:solidFill>
              </a:rPr>
              <a:t>Archbishop Dermot Farrell</a:t>
            </a:r>
          </a:p>
          <a:p>
            <a:endParaRPr lang="en-IE" sz="2000" b="1" dirty="0" smtClean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223" y="2474002"/>
            <a:ext cx="3221310" cy="32213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72651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097" y="352697"/>
            <a:ext cx="10058400" cy="1371600"/>
          </a:xfrm>
        </p:spPr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Prayer</a:t>
            </a:r>
            <a:endParaRPr lang="en-I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097" y="1724297"/>
            <a:ext cx="10058400" cy="4440976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FROM THE LETTER TO THE GALATIANS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The </a:t>
            </a:r>
            <a:r>
              <a:rPr lang="en-US" b="1" dirty="0">
                <a:solidFill>
                  <a:srgbClr val="0070C0"/>
                </a:solidFill>
              </a:rPr>
              <a:t>fruit of the Spirit is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love, joy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smtClean="0">
                <a:solidFill>
                  <a:srgbClr val="0070C0"/>
                </a:solidFill>
              </a:rPr>
              <a:t>peace</a:t>
            </a:r>
            <a:r>
              <a:rPr lang="en-US" b="1" dirty="0">
                <a:solidFill>
                  <a:srgbClr val="0070C0"/>
                </a:solidFill>
              </a:rPr>
              <a:t>, patience,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kindness</a:t>
            </a:r>
            <a:r>
              <a:rPr lang="en-US" b="1" dirty="0">
                <a:solidFill>
                  <a:srgbClr val="0070C0"/>
                </a:solidFill>
              </a:rPr>
              <a:t>, goodness, faithfulness,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gentleness</a:t>
            </a:r>
            <a:r>
              <a:rPr lang="en-US" b="1" dirty="0">
                <a:solidFill>
                  <a:srgbClr val="0070C0"/>
                </a:solidFill>
              </a:rPr>
              <a:t>, self-control; 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against </a:t>
            </a:r>
            <a:r>
              <a:rPr lang="en-US" b="1" dirty="0">
                <a:solidFill>
                  <a:srgbClr val="0070C0"/>
                </a:solidFill>
              </a:rPr>
              <a:t>such things there is no </a:t>
            </a:r>
            <a:r>
              <a:rPr lang="en-US" b="1" dirty="0" smtClean="0">
                <a:solidFill>
                  <a:srgbClr val="0070C0"/>
                </a:solidFill>
              </a:rPr>
              <a:t>law.</a:t>
            </a:r>
          </a:p>
          <a:p>
            <a:pPr marL="0" indent="0">
              <a:buNone/>
            </a:pP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="1" baseline="30000" dirty="0">
                <a:solidFill>
                  <a:srgbClr val="0070C0"/>
                </a:solidFill>
              </a:rPr>
              <a:t> </a:t>
            </a:r>
            <a:r>
              <a:rPr lang="en-US" b="1" dirty="0">
                <a:solidFill>
                  <a:srgbClr val="0070C0"/>
                </a:solidFill>
              </a:rPr>
              <a:t>If we live by the Spirit, let us also keep in step with the Spirit.</a:t>
            </a:r>
            <a:endParaRPr lang="en-IE" b="1" dirty="0">
              <a:solidFill>
                <a:srgbClr val="0070C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3037" y="460788"/>
            <a:ext cx="5592105" cy="37094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43499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51" y="237646"/>
            <a:ext cx="10058400" cy="1212331"/>
          </a:xfrm>
        </p:spPr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Let us pray</a:t>
            </a:r>
            <a:endParaRPr lang="en-I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06285"/>
            <a:ext cx="10058400" cy="51728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We stand before you, Holy Spirit, as we gather together in Your name.</a:t>
            </a:r>
          </a:p>
          <a:p>
            <a:pPr algn="ctr"/>
            <a:endParaRPr lang="en-US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With You alone to guide us make Yourself at home in our hearts;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Teach us the way we must go  and how we are to pursue it.</a:t>
            </a:r>
          </a:p>
          <a:p>
            <a:pPr algn="ctr"/>
            <a:endParaRPr lang="en-US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We are weak and sinful; do not let us promote disorder.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Do not let ignorance lead us down the wrong path nor partiality influence our actions.</a:t>
            </a: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Let us find in You our unity so that we may journey together to eternal life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and not stray from the way of truth and what is right.</a:t>
            </a:r>
          </a:p>
          <a:p>
            <a:pPr algn="ctr"/>
            <a:endParaRPr lang="en-US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All this we ask of You, who are at work in every place and  time,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In the communion of the Father and the Son, forever and ever.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Amen</a:t>
            </a:r>
          </a:p>
          <a:p>
            <a:pPr marL="0" indent="0" algn="ctr">
              <a:buNone/>
            </a:pP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772" y="4712104"/>
            <a:ext cx="1767072" cy="17670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043218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Welcome</a:t>
            </a:r>
            <a:endParaRPr lang="en-I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284" y="1977915"/>
            <a:ext cx="10058400" cy="4422371"/>
          </a:xfrm>
        </p:spPr>
        <p:txBody>
          <a:bodyPr>
            <a:normAutofit/>
          </a:bodyPr>
          <a:lstStyle/>
          <a:p>
            <a:r>
              <a:rPr lang="en-IE" sz="2000" b="1" dirty="0" smtClean="0">
                <a:solidFill>
                  <a:srgbClr val="0070C0"/>
                </a:solidFill>
              </a:rPr>
              <a:t>The process to date </a:t>
            </a:r>
          </a:p>
          <a:p>
            <a:r>
              <a:rPr lang="en-IE" sz="2000" b="1" dirty="0" smtClean="0">
                <a:solidFill>
                  <a:srgbClr val="0070C0"/>
                </a:solidFill>
              </a:rPr>
              <a:t>Outline of the evening</a:t>
            </a:r>
          </a:p>
          <a:p>
            <a:pPr lvl="1"/>
            <a:r>
              <a:rPr lang="en-IE" sz="2000" b="1" dirty="0" smtClean="0">
                <a:solidFill>
                  <a:srgbClr val="0070C0"/>
                </a:solidFill>
              </a:rPr>
              <a:t>Small group sharing on your experience of your parish gatherings</a:t>
            </a:r>
          </a:p>
          <a:p>
            <a:pPr lvl="1"/>
            <a:r>
              <a:rPr lang="en-IE" sz="2000" b="1" dirty="0" smtClean="0">
                <a:solidFill>
                  <a:srgbClr val="0070C0"/>
                </a:solidFill>
              </a:rPr>
              <a:t>Initial soundings</a:t>
            </a:r>
          </a:p>
          <a:p>
            <a:pPr lvl="1"/>
            <a:r>
              <a:rPr lang="en-IE" sz="2000" b="1" dirty="0" smtClean="0">
                <a:solidFill>
                  <a:srgbClr val="0070C0"/>
                </a:solidFill>
              </a:rPr>
              <a:t>Going deeper focusing on what is emerging from parish gatherings</a:t>
            </a:r>
          </a:p>
          <a:p>
            <a:pPr lvl="1"/>
            <a:r>
              <a:rPr lang="en-IE" sz="2000" b="1" dirty="0" smtClean="0">
                <a:solidFill>
                  <a:srgbClr val="0070C0"/>
                </a:solidFill>
              </a:rPr>
              <a:t>Comfort break – noticing what is being said in group contributions</a:t>
            </a:r>
          </a:p>
          <a:p>
            <a:pPr lvl="1"/>
            <a:r>
              <a:rPr lang="en-IE" sz="2000" b="1" dirty="0" smtClean="0">
                <a:solidFill>
                  <a:srgbClr val="0070C0"/>
                </a:solidFill>
              </a:rPr>
              <a:t>In reflective mode – What is the Holy Spirit saying</a:t>
            </a:r>
          </a:p>
          <a:p>
            <a:pPr lvl="1"/>
            <a:r>
              <a:rPr lang="en-IE" sz="2000" b="1" dirty="0" smtClean="0">
                <a:solidFill>
                  <a:srgbClr val="0070C0"/>
                </a:solidFill>
              </a:rPr>
              <a:t>Feedback from small group</a:t>
            </a:r>
          </a:p>
          <a:p>
            <a:pPr marL="274320" lvl="1" indent="0">
              <a:buNone/>
            </a:pPr>
            <a:endParaRPr lang="en-IE" sz="2000" b="1" dirty="0" smtClean="0">
              <a:solidFill>
                <a:srgbClr val="0070C0"/>
              </a:solidFill>
            </a:endParaRPr>
          </a:p>
          <a:p>
            <a:r>
              <a:rPr lang="en-IE" sz="2000" b="1" dirty="0" smtClean="0">
                <a:solidFill>
                  <a:srgbClr val="0070C0"/>
                </a:solidFill>
              </a:rPr>
              <a:t>Keeping in mind that this is a moment of Spiritual Conversation together</a:t>
            </a:r>
            <a:endParaRPr lang="en-IE" sz="2000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8968" y="381966"/>
            <a:ext cx="2493432" cy="24934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00497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In small groups</a:t>
            </a:r>
            <a:endParaRPr lang="en-I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891" y="1839884"/>
            <a:ext cx="11139054" cy="4519352"/>
          </a:xfrm>
        </p:spPr>
        <p:txBody>
          <a:bodyPr>
            <a:normAutofit/>
          </a:bodyPr>
          <a:lstStyle/>
          <a:p>
            <a:r>
              <a:rPr lang="en-IE" sz="2800" b="1" dirty="0" smtClean="0">
                <a:solidFill>
                  <a:srgbClr val="0070C0"/>
                </a:solidFill>
              </a:rPr>
              <a:t>What was the experience of the parish gatherings like for you? </a:t>
            </a:r>
          </a:p>
          <a:p>
            <a:endParaRPr lang="en-IE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E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E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E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E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E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E" b="1" dirty="0" smtClean="0">
              <a:solidFill>
                <a:srgbClr val="0070C0"/>
              </a:solidFill>
            </a:endParaRPr>
          </a:p>
          <a:p>
            <a:r>
              <a:rPr lang="en-IE" b="1" dirty="0" smtClean="0">
                <a:solidFill>
                  <a:srgbClr val="0070C0"/>
                </a:solidFill>
              </a:rPr>
              <a:t>Please allow everyone to speak once before you speak twice!!</a:t>
            </a:r>
          </a:p>
          <a:p>
            <a:r>
              <a:rPr lang="en-IE" b="1" dirty="0" smtClean="0">
                <a:solidFill>
                  <a:srgbClr val="0070C0"/>
                </a:solidFill>
              </a:rPr>
              <a:t>15 Minutes</a:t>
            </a:r>
            <a:endParaRPr lang="en-IE" b="1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641" y="2598693"/>
            <a:ext cx="2188632" cy="21886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2505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Initial Soundings</a:t>
            </a:r>
            <a:endParaRPr lang="en-I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For five minutes we will take some comments from groups…..</a:t>
            </a:r>
            <a:endParaRPr lang="en-IE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345" y="3000475"/>
            <a:ext cx="3221310" cy="32213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84076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509" y="351649"/>
            <a:ext cx="10058400" cy="1371600"/>
          </a:xfrm>
        </p:spPr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Going Deeper </a:t>
            </a:r>
            <a:endParaRPr lang="en-IE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618" y="1604357"/>
            <a:ext cx="10571018" cy="3749040"/>
          </a:xfrm>
        </p:spPr>
        <p:txBody>
          <a:bodyPr/>
          <a:lstStyle/>
          <a:p>
            <a:r>
              <a:rPr lang="en-IE" b="1" dirty="0" smtClean="0">
                <a:solidFill>
                  <a:srgbClr val="0070C0"/>
                </a:solidFill>
              </a:rPr>
              <a:t>Nominate someone to scribe and capture the points</a:t>
            </a:r>
          </a:p>
          <a:p>
            <a:r>
              <a:rPr lang="en-IE" b="1" dirty="0" smtClean="0">
                <a:solidFill>
                  <a:srgbClr val="0070C0"/>
                </a:solidFill>
              </a:rPr>
              <a:t>Focus question for this 15 minutes: </a:t>
            </a:r>
          </a:p>
          <a:p>
            <a:r>
              <a:rPr lang="en-IE" sz="4000" b="1" dirty="0" smtClean="0">
                <a:solidFill>
                  <a:srgbClr val="0070C0"/>
                </a:solidFill>
              </a:rPr>
              <a:t>What is emerging from your gatherings?</a:t>
            </a:r>
            <a:endParaRPr lang="en-IE" sz="4000" b="1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349" y="3765666"/>
            <a:ext cx="2313323" cy="23133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74625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801291"/>
          </a:xfrm>
        </p:spPr>
        <p:txBody>
          <a:bodyPr/>
          <a:lstStyle/>
          <a:p>
            <a:r>
              <a:rPr lang="en-IE" dirty="0" smtClean="0"/>
              <a:t>COMFORT BREAK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3048001"/>
            <a:ext cx="9070848" cy="2327564"/>
          </a:xfrm>
        </p:spPr>
        <p:txBody>
          <a:bodyPr/>
          <a:lstStyle/>
          <a:p>
            <a:r>
              <a:rPr lang="en-IE" sz="2400" b="1" dirty="0" smtClean="0">
                <a:solidFill>
                  <a:srgbClr val="0070C0"/>
                </a:solidFill>
              </a:rPr>
              <a:t>Take time to reflect on the feedback from all the groups </a:t>
            </a:r>
          </a:p>
          <a:p>
            <a:r>
              <a:rPr lang="en-IE" sz="2400" b="1" dirty="0" smtClean="0">
                <a:solidFill>
                  <a:srgbClr val="0070C0"/>
                </a:solidFill>
              </a:rPr>
              <a:t>by walking around the room and reading responses.</a:t>
            </a:r>
          </a:p>
          <a:p>
            <a:r>
              <a:rPr lang="en-IE" sz="2400" b="1" dirty="0" smtClean="0">
                <a:solidFill>
                  <a:srgbClr val="0070C0"/>
                </a:solidFill>
              </a:rPr>
              <a:t>Quiet music will play </a:t>
            </a:r>
          </a:p>
          <a:p>
            <a:r>
              <a:rPr lang="en-IE" sz="2400" b="1" dirty="0" smtClean="0">
                <a:solidFill>
                  <a:srgbClr val="0070C0"/>
                </a:solidFill>
              </a:rPr>
              <a:t>to hold the reflective quiet environment.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461604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280</TotalTime>
  <Words>584</Words>
  <Application>Microsoft Office PowerPoint</Application>
  <PresentationFormat>Widescreen</PresentationFormat>
  <Paragraphs>120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Garamond</vt:lpstr>
      <vt:lpstr>Savon</vt:lpstr>
      <vt:lpstr>Harvesting the Fruits of the Synodal Pathway</vt:lpstr>
      <vt:lpstr>INTRODUCTIONS</vt:lpstr>
      <vt:lpstr>Prayer</vt:lpstr>
      <vt:lpstr>Let us pray</vt:lpstr>
      <vt:lpstr>Welcome</vt:lpstr>
      <vt:lpstr>In small groups</vt:lpstr>
      <vt:lpstr>Initial Soundings</vt:lpstr>
      <vt:lpstr>Going Deeper </vt:lpstr>
      <vt:lpstr>COMFORT BREAK</vt:lpstr>
      <vt:lpstr>What’s the Spirit indicating</vt:lpstr>
      <vt:lpstr>FEEDBACK FROM GROUPS </vt:lpstr>
      <vt:lpstr>THANK YOU and NEXT STEPS</vt:lpstr>
      <vt:lpstr>FINAL PRAYER MOMENT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Harvesting the Fruits of the Synodal Pathway</dc:title>
  <dc:creator>Patricia Carroll</dc:creator>
  <cp:lastModifiedBy>Patricia Carroll</cp:lastModifiedBy>
  <cp:revision>18</cp:revision>
  <cp:lastPrinted>2022-03-31T12:33:51Z</cp:lastPrinted>
  <dcterms:created xsi:type="dcterms:W3CDTF">2022-03-31T12:26:01Z</dcterms:created>
  <dcterms:modified xsi:type="dcterms:W3CDTF">2022-04-01T12:00:04Z</dcterms:modified>
</cp:coreProperties>
</file>