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C0F89-8ACC-48E3-8778-5FA27CE33750}" type="datetimeFigureOut">
              <a:rPr lang="en-IE" smtClean="0"/>
              <a:t>26/01/2015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FC6DD-CC81-4AE6-AA2A-A431CF1DEC1B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C0F89-8ACC-48E3-8778-5FA27CE33750}" type="datetimeFigureOut">
              <a:rPr lang="en-IE" smtClean="0"/>
              <a:t>26/01/2015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FC6DD-CC81-4AE6-AA2A-A431CF1DEC1B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C0F89-8ACC-48E3-8778-5FA27CE33750}" type="datetimeFigureOut">
              <a:rPr lang="en-IE" smtClean="0"/>
              <a:t>26/01/2015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FC6DD-CC81-4AE6-AA2A-A431CF1DEC1B}" type="slidenum">
              <a:rPr lang="en-IE" smtClean="0"/>
              <a:t>‹#›</a:t>
            </a:fld>
            <a:endParaRPr lang="en-IE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C0F89-8ACC-48E3-8778-5FA27CE33750}" type="datetimeFigureOut">
              <a:rPr lang="en-IE" smtClean="0"/>
              <a:t>26/01/2015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FC6DD-CC81-4AE6-AA2A-A431CF1DEC1B}" type="slidenum">
              <a:rPr lang="en-IE" smtClean="0"/>
              <a:t>‹#›</a:t>
            </a:fld>
            <a:endParaRPr lang="en-IE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C0F89-8ACC-48E3-8778-5FA27CE33750}" type="datetimeFigureOut">
              <a:rPr lang="en-IE" smtClean="0"/>
              <a:t>26/01/2015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FC6DD-CC81-4AE6-AA2A-A431CF1DEC1B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C0F89-8ACC-48E3-8778-5FA27CE33750}" type="datetimeFigureOut">
              <a:rPr lang="en-IE" smtClean="0"/>
              <a:t>26/01/2015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FC6DD-CC81-4AE6-AA2A-A431CF1DEC1B}" type="slidenum">
              <a:rPr lang="en-IE" smtClean="0"/>
              <a:t>‹#›</a:t>
            </a:fld>
            <a:endParaRPr lang="en-I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C0F89-8ACC-48E3-8778-5FA27CE33750}" type="datetimeFigureOut">
              <a:rPr lang="en-IE" smtClean="0"/>
              <a:t>26/01/2015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FC6DD-CC81-4AE6-AA2A-A431CF1DEC1B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C0F89-8ACC-48E3-8778-5FA27CE33750}" type="datetimeFigureOut">
              <a:rPr lang="en-IE" smtClean="0"/>
              <a:t>26/01/2015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FC6DD-CC81-4AE6-AA2A-A431CF1DEC1B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C0F89-8ACC-48E3-8778-5FA27CE33750}" type="datetimeFigureOut">
              <a:rPr lang="en-IE" smtClean="0"/>
              <a:t>26/01/2015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FC6DD-CC81-4AE6-AA2A-A431CF1DEC1B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C0F89-8ACC-48E3-8778-5FA27CE33750}" type="datetimeFigureOut">
              <a:rPr lang="en-IE" smtClean="0"/>
              <a:t>26/01/2015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FC6DD-CC81-4AE6-AA2A-A431CF1DEC1B}" type="slidenum">
              <a:rPr lang="en-IE" smtClean="0"/>
              <a:t>‹#›</a:t>
            </a:fld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C0F89-8ACC-48E3-8778-5FA27CE33750}" type="datetimeFigureOut">
              <a:rPr lang="en-IE" smtClean="0"/>
              <a:t>26/01/2015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FC6DD-CC81-4AE6-AA2A-A431CF1DEC1B}" type="slidenum">
              <a:rPr lang="en-IE" smtClean="0"/>
              <a:t>‹#›</a:t>
            </a:fld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A8C0F89-8ACC-48E3-8778-5FA27CE33750}" type="datetimeFigureOut">
              <a:rPr lang="en-IE" smtClean="0"/>
              <a:t>26/01/2015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A4FC6DD-CC81-4AE6-AA2A-A431CF1DEC1B}" type="slidenum">
              <a:rPr lang="en-IE" smtClean="0"/>
              <a:t>‹#›</a:t>
            </a:fld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1780108"/>
          </a:xfrm>
        </p:spPr>
        <p:txBody>
          <a:bodyPr>
            <a:normAutofit fontScale="90000"/>
          </a:bodyPr>
          <a:lstStyle/>
          <a:p>
            <a:r>
              <a:rPr lang="en-IE" dirty="0" smtClean="0"/>
              <a:t>Guidelines for the </a:t>
            </a:r>
            <a:br>
              <a:rPr lang="en-IE" dirty="0" smtClean="0"/>
            </a:br>
            <a:r>
              <a:rPr lang="en-IE" dirty="0" smtClean="0"/>
              <a:t>Faith Formation and Development of Catholic Students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356992"/>
            <a:ext cx="7776864" cy="1473200"/>
          </a:xfrm>
        </p:spPr>
        <p:txBody>
          <a:bodyPr/>
          <a:lstStyle/>
          <a:p>
            <a:r>
              <a:rPr lang="en-IE" sz="2800" dirty="0" smtClean="0"/>
              <a:t>Junior Certificate Religious Education Syllabus</a:t>
            </a:r>
          </a:p>
          <a:p>
            <a:endParaRPr lang="en-IE" sz="2800" dirty="0" smtClean="0"/>
          </a:p>
          <a:p>
            <a:r>
              <a:rPr lang="en-IE" dirty="0" smtClean="0"/>
              <a:t>The Irish Catholic Bishops’ Conference 1999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09115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Under this subtitle</a:t>
            </a:r>
          </a:p>
          <a:p>
            <a:pPr marL="0" indent="0">
              <a:buNone/>
            </a:pPr>
            <a:r>
              <a:rPr lang="en-IE" dirty="0" smtClean="0"/>
              <a:t>P1: Schools’ Pastoral Care systems explained</a:t>
            </a:r>
          </a:p>
          <a:p>
            <a:pPr marL="0" indent="0">
              <a:buNone/>
            </a:pPr>
            <a:r>
              <a:rPr lang="en-IE" dirty="0" smtClean="0"/>
              <a:t>P2: Role of Chaplain is outlined, however it does not mention that the Chaplain is not always a member of a school’s staff</a:t>
            </a:r>
          </a:p>
          <a:p>
            <a:pPr marL="0" indent="0">
              <a:buNone/>
            </a:pPr>
            <a:r>
              <a:rPr lang="en-IE" dirty="0" smtClean="0"/>
              <a:t>P3: The need/function for good liturgical practices in the school community is highlighted</a:t>
            </a:r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578504"/>
          </a:xfrm>
        </p:spPr>
        <p:txBody>
          <a:bodyPr>
            <a:normAutofit/>
          </a:bodyPr>
          <a:lstStyle/>
          <a:p>
            <a:r>
              <a:rPr lang="en-IE" dirty="0" smtClean="0"/>
              <a:t>Page 11: Pastoral Care, </a:t>
            </a:r>
            <a:br>
              <a:rPr lang="en-IE" dirty="0" smtClean="0"/>
            </a:br>
            <a:r>
              <a:rPr lang="en-IE" dirty="0" smtClean="0"/>
              <a:t>the Chaplain, the Liturgical Year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70471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IE" dirty="0" smtClean="0"/>
              <a:t>Emphasises the need for faith practices to be involved in good pastoral care/critical incident policies</a:t>
            </a:r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Page 12: Death and Bereavement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995715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dirty="0" smtClean="0"/>
              <a:t>This section is aspirational and what all involved in school life ought to strive for.</a:t>
            </a:r>
          </a:p>
          <a:p>
            <a:pPr marL="0" indent="0">
              <a:buNone/>
            </a:pPr>
            <a:r>
              <a:rPr lang="en-IE" dirty="0" smtClean="0"/>
              <a:t>“Channels of communication should be open between the school, home and parish”  </a:t>
            </a:r>
          </a:p>
          <a:p>
            <a:pPr marL="0" indent="0">
              <a:buNone/>
            </a:pPr>
            <a:r>
              <a:rPr lang="en-IE" dirty="0" smtClean="0"/>
              <a:t>“When this community comes together, it celebrates the mystery of God in Jesus Christ, it reflects on the complexities of its life as a community and lives the experience of Christ’s Paschal Mystery”</a:t>
            </a:r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Page 12: Parents &amp; Guardians, School/Home/Parish Links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71295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dirty="0" smtClean="0"/>
              <a:t>*Theme was mentioned in ‘R’ of SERVE for CSW 2015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dirty="0" smtClean="0"/>
              <a:t>“Catechesis is about leading students to seeing the value of giving practical assistance and shaping their own lifestyles so that justice will prevail”</a:t>
            </a:r>
          </a:p>
          <a:p>
            <a:pPr marL="0" indent="0">
              <a:buNone/>
            </a:pPr>
            <a:endParaRPr lang="en-IE" dirty="0"/>
          </a:p>
          <a:p>
            <a:pPr marL="0" indent="0" algn="ctr">
              <a:buNone/>
            </a:pPr>
            <a:r>
              <a:rPr lang="en-IE" dirty="0" smtClean="0">
                <a:solidFill>
                  <a:schemeClr val="tx1"/>
                </a:solidFill>
              </a:rPr>
              <a:t>Social Justice is a popular topic for R.E. teachers, however…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Page 13: Social Justice </a:t>
            </a:r>
            <a:br>
              <a:rPr lang="en-IE" dirty="0" smtClean="0"/>
            </a:br>
            <a:r>
              <a:rPr lang="en-IE" dirty="0" smtClean="0"/>
              <a:t>for the Reign of God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967505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1560" y="1628800"/>
            <a:ext cx="7992888" cy="4752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E" sz="2800" dirty="0" smtClean="0"/>
              <a:t>Section A: Communities of Faith</a:t>
            </a:r>
          </a:p>
          <a:p>
            <a:pPr marL="0" indent="0">
              <a:buNone/>
            </a:pPr>
            <a:r>
              <a:rPr lang="en-IE" sz="2800" dirty="0" smtClean="0"/>
              <a:t>Section B: Foundations of Religion – Christianity</a:t>
            </a:r>
          </a:p>
          <a:p>
            <a:pPr marL="0" indent="0">
              <a:buNone/>
            </a:pPr>
            <a:r>
              <a:rPr lang="en-IE" sz="2800" dirty="0" smtClean="0"/>
              <a:t>Section C: </a:t>
            </a:r>
            <a:r>
              <a:rPr lang="en-IE" sz="2800" dirty="0">
                <a:solidFill>
                  <a:srgbClr val="073E87"/>
                </a:solidFill>
              </a:rPr>
              <a:t>Foundations of Religion </a:t>
            </a:r>
            <a:r>
              <a:rPr lang="en-IE" sz="2800" dirty="0" smtClean="0">
                <a:solidFill>
                  <a:srgbClr val="073E87"/>
                </a:solidFill>
              </a:rPr>
              <a:t> - Major World Religions</a:t>
            </a:r>
          </a:p>
          <a:p>
            <a:pPr marL="0" indent="0">
              <a:buNone/>
            </a:pPr>
            <a:r>
              <a:rPr lang="en-IE" sz="2800" dirty="0" smtClean="0">
                <a:solidFill>
                  <a:srgbClr val="073E87"/>
                </a:solidFill>
              </a:rPr>
              <a:t>Section D: The Question of Faith</a:t>
            </a:r>
          </a:p>
          <a:p>
            <a:pPr marL="0" indent="0">
              <a:buNone/>
            </a:pPr>
            <a:r>
              <a:rPr lang="en-IE" sz="2800" dirty="0" smtClean="0">
                <a:solidFill>
                  <a:srgbClr val="073E87"/>
                </a:solidFill>
              </a:rPr>
              <a:t>Section E: The Celebration of Faith</a:t>
            </a:r>
          </a:p>
          <a:p>
            <a:pPr marL="0" indent="0">
              <a:buNone/>
            </a:pPr>
            <a:r>
              <a:rPr lang="en-IE" sz="2800" dirty="0" smtClean="0">
                <a:solidFill>
                  <a:srgbClr val="073E87"/>
                </a:solidFill>
              </a:rPr>
              <a:t>Section F: The Moral Challenge </a:t>
            </a:r>
          </a:p>
          <a:p>
            <a:pPr marL="0" indent="0">
              <a:buNone/>
            </a:pPr>
            <a:endParaRPr lang="en-IE" sz="2800" dirty="0" smtClean="0"/>
          </a:p>
          <a:p>
            <a:pPr marL="0" indent="0" algn="ctr">
              <a:buNone/>
            </a:pPr>
            <a:r>
              <a:rPr lang="en-IE" sz="2800" dirty="0" smtClean="0"/>
              <a:t>Faith Dimension does this not apply to all aspects of the Junior Cycle Syllabus?</a:t>
            </a:r>
            <a:endParaRPr lang="en-IE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See Page 15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643365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99592" y="1484784"/>
            <a:ext cx="7408333" cy="1368152"/>
          </a:xfrm>
        </p:spPr>
        <p:txBody>
          <a:bodyPr/>
          <a:lstStyle/>
          <a:p>
            <a:pPr marL="0" indent="0" algn="ctr">
              <a:buNone/>
            </a:pPr>
            <a:r>
              <a:rPr lang="en-IE" dirty="0" smtClean="0"/>
              <a:t>This page is helpful in noting what is essential to cover for examination purposes</a:t>
            </a:r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Page 17</a:t>
            </a:r>
            <a:endParaRPr lang="en-IE" dirty="0"/>
          </a:p>
        </p:txBody>
      </p:sp>
      <p:sp>
        <p:nvSpPr>
          <p:cNvPr id="4" name="Rectangle 3"/>
          <p:cNvSpPr/>
          <p:nvPr/>
        </p:nvSpPr>
        <p:spPr>
          <a:xfrm>
            <a:off x="3603015" y="2420888"/>
            <a:ext cx="195758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sz="4400" b="1" dirty="0">
                <a:solidFill>
                  <a:schemeClr val="accent6"/>
                </a:solidFill>
                <a:ea typeface="+mj-ea"/>
                <a:cs typeface="+mj-cs"/>
              </a:rPr>
              <a:t>Page </a:t>
            </a:r>
            <a:r>
              <a:rPr lang="en-IE" sz="4400" b="1" dirty="0" smtClean="0">
                <a:solidFill>
                  <a:schemeClr val="accent6"/>
                </a:solidFill>
                <a:ea typeface="+mj-ea"/>
                <a:cs typeface="+mj-cs"/>
              </a:rPr>
              <a:t>21</a:t>
            </a:r>
            <a:endParaRPr lang="en-IE" b="1" dirty="0">
              <a:solidFill>
                <a:schemeClr val="accent6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608" y="3190329"/>
            <a:ext cx="767389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sz="2400" dirty="0" smtClean="0">
                <a:solidFill>
                  <a:srgbClr val="073E87"/>
                </a:solidFill>
              </a:rPr>
              <a:t>See </a:t>
            </a:r>
            <a:r>
              <a:rPr lang="en-IE" sz="2400" u="sng" dirty="0" smtClean="0">
                <a:solidFill>
                  <a:srgbClr val="073E87"/>
                </a:solidFill>
              </a:rPr>
              <a:t>Section B</a:t>
            </a:r>
            <a:r>
              <a:rPr lang="en-IE" sz="2400" dirty="0" smtClean="0">
                <a:solidFill>
                  <a:srgbClr val="073E87"/>
                </a:solidFill>
              </a:rPr>
              <a:t>: the final point mentioned here is not really </a:t>
            </a:r>
          </a:p>
          <a:p>
            <a:r>
              <a:rPr lang="en-IE" sz="2400" dirty="0" smtClean="0">
                <a:solidFill>
                  <a:srgbClr val="073E87"/>
                </a:solidFill>
              </a:rPr>
              <a:t>dealt with by </a:t>
            </a:r>
            <a:r>
              <a:rPr lang="en-IE" sz="2400" i="1" dirty="0" smtClean="0">
                <a:solidFill>
                  <a:srgbClr val="073E87"/>
                </a:solidFill>
              </a:rPr>
              <a:t>any</a:t>
            </a:r>
            <a:r>
              <a:rPr lang="en-IE" sz="2400" dirty="0" smtClean="0">
                <a:solidFill>
                  <a:srgbClr val="073E87"/>
                </a:solidFill>
              </a:rPr>
              <a:t> of the textbooks at Junior Cycle </a:t>
            </a:r>
          </a:p>
        </p:txBody>
      </p:sp>
      <p:sp>
        <p:nvSpPr>
          <p:cNvPr id="6" name="Rectangle 5"/>
          <p:cNvSpPr/>
          <p:nvPr/>
        </p:nvSpPr>
        <p:spPr>
          <a:xfrm>
            <a:off x="3131840" y="4149079"/>
            <a:ext cx="320472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sz="4400" b="1" dirty="0">
                <a:solidFill>
                  <a:srgbClr val="05E0DB"/>
                </a:solidFill>
              </a:rPr>
              <a:t>Page </a:t>
            </a:r>
            <a:r>
              <a:rPr lang="en-IE" sz="4400" b="1" dirty="0" smtClean="0">
                <a:solidFill>
                  <a:srgbClr val="05E0DB"/>
                </a:solidFill>
              </a:rPr>
              <a:t>22 &amp; 23</a:t>
            </a:r>
            <a:endParaRPr lang="en-IE" dirty="0"/>
          </a:p>
        </p:txBody>
      </p:sp>
      <p:sp>
        <p:nvSpPr>
          <p:cNvPr id="7" name="Rectangle 6"/>
          <p:cNvSpPr/>
          <p:nvPr/>
        </p:nvSpPr>
        <p:spPr>
          <a:xfrm>
            <a:off x="883308" y="4918520"/>
            <a:ext cx="799449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sz="2400" dirty="0" smtClean="0">
                <a:solidFill>
                  <a:srgbClr val="073E87"/>
                </a:solidFill>
              </a:rPr>
              <a:t>These pages are a helpful reference when we encounter </a:t>
            </a:r>
          </a:p>
          <a:p>
            <a:r>
              <a:rPr lang="en-IE" sz="2400" dirty="0" smtClean="0">
                <a:solidFill>
                  <a:srgbClr val="073E87"/>
                </a:solidFill>
              </a:rPr>
              <a:t> instances where Section C is being taught without any faith </a:t>
            </a:r>
          </a:p>
          <a:p>
            <a:r>
              <a:rPr lang="en-IE" sz="2400" dirty="0" smtClean="0">
                <a:solidFill>
                  <a:srgbClr val="073E87"/>
                </a:solidFill>
              </a:rPr>
              <a:t> context/</a:t>
            </a:r>
            <a:r>
              <a:rPr lang="en-IE" sz="2400" dirty="0" err="1" smtClean="0">
                <a:solidFill>
                  <a:srgbClr val="073E87"/>
                </a:solidFill>
              </a:rPr>
              <a:t>lense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9782710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99592" y="1844824"/>
            <a:ext cx="7408333" cy="432048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IE" dirty="0" smtClean="0"/>
              <a:t>Looking at Section D &amp; E (</a:t>
            </a:r>
            <a:r>
              <a:rPr lang="en-IE" dirty="0" err="1" smtClean="0"/>
              <a:t>Pg</a:t>
            </a:r>
            <a:r>
              <a:rPr lang="en-IE" dirty="0" smtClean="0"/>
              <a:t> 24 – 27); these are in many ways, the two strongest sections to </a:t>
            </a:r>
            <a:r>
              <a:rPr lang="en-IE" i="1" dirty="0" smtClean="0"/>
              <a:t>validate</a:t>
            </a:r>
            <a:r>
              <a:rPr lang="en-IE" dirty="0" smtClean="0"/>
              <a:t> the need for passionate, qualified teachers. The content outlined for both sections highlights how the R.E. teacher plays a vital role in forming the faith of our young people.</a:t>
            </a:r>
          </a:p>
          <a:p>
            <a:pPr marL="0" indent="0" algn="just">
              <a:buNone/>
            </a:pPr>
            <a:endParaRPr lang="en-IE" dirty="0"/>
          </a:p>
          <a:p>
            <a:pPr marL="0" indent="0" algn="just">
              <a:buNone/>
            </a:pPr>
            <a:r>
              <a:rPr lang="en-IE" dirty="0" smtClean="0"/>
              <a:t>Section F (</a:t>
            </a:r>
            <a:r>
              <a:rPr lang="en-IE" dirty="0" err="1" smtClean="0"/>
              <a:t>Pg</a:t>
            </a:r>
            <a:r>
              <a:rPr lang="en-IE" dirty="0" smtClean="0"/>
              <a:t> 28 &amp; 29) is where teachers have the greatest opportunity to involve the wider community,  broadening students’ learning experience. The faith formation dimensions listed here, should  be the starting point/context in which all social projects are introduced.</a:t>
            </a:r>
          </a:p>
          <a:p>
            <a:pPr marL="0" indent="0" algn="just">
              <a:buNone/>
            </a:pPr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Further observations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503787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IE" dirty="0" smtClean="0"/>
              <a:t>The points listed on Page 32 are helpful to note when highlighting how this task for the state examination can be a faith enriching experience for students.</a:t>
            </a:r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Page 31 - 32: </a:t>
            </a:r>
            <a:r>
              <a:rPr lang="en-IE" dirty="0" smtClean="0"/>
              <a:t>The Journal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26538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1700808"/>
            <a:ext cx="7992888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E" b="1" dirty="0" smtClean="0"/>
              <a:t>The purpose of the document outlined:</a:t>
            </a:r>
          </a:p>
          <a:p>
            <a:pPr marL="0" indent="0">
              <a:buNone/>
            </a:pPr>
            <a:r>
              <a:rPr lang="en-IE" dirty="0" smtClean="0"/>
              <a:t>Paragraph 2 (P2) “In the Ireland of today… context for R.E. has changed… economic, development of I.T., globalisation of culture, </a:t>
            </a:r>
            <a:r>
              <a:rPr lang="en-IE" dirty="0" err="1" smtClean="0"/>
              <a:t>etc</a:t>
            </a:r>
            <a:r>
              <a:rPr lang="en-IE" dirty="0" smtClean="0"/>
              <a:t>”</a:t>
            </a:r>
          </a:p>
          <a:p>
            <a:pPr marL="0" indent="0">
              <a:buNone/>
            </a:pPr>
            <a:r>
              <a:rPr lang="en-IE" dirty="0" smtClean="0"/>
              <a:t>P3 “The educational aims of the syllabus… (among others) moral, spiritual, religious values should form part of the educational experience of every young person” </a:t>
            </a:r>
          </a:p>
          <a:p>
            <a:pPr marL="0" indent="0">
              <a:buNone/>
            </a:pPr>
            <a:r>
              <a:rPr lang="en-IE" dirty="0" smtClean="0"/>
              <a:t>“Publication of the Syllabus recognises the dedication, professionalism and ongoing commitment of teachers of R.E. in Post-Primary schools”</a:t>
            </a:r>
          </a:p>
          <a:p>
            <a:pPr marL="0" indent="0">
              <a:buNone/>
            </a:pPr>
            <a:r>
              <a:rPr lang="en-IE" dirty="0" smtClean="0"/>
              <a:t>P4 highlights the need for Home, School and Parish to work </a:t>
            </a:r>
            <a:r>
              <a:rPr lang="en-IE" i="1" dirty="0" smtClean="0"/>
              <a:t>together</a:t>
            </a:r>
            <a:r>
              <a:rPr lang="en-IE" dirty="0" smtClean="0"/>
              <a:t> in support of the young person’s faith journey</a:t>
            </a:r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Page 5: Introduction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39947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IE" b="1" dirty="0" smtClean="0"/>
              <a:t>The purpose of the document is outlined </a:t>
            </a:r>
          </a:p>
          <a:p>
            <a:pPr marL="0" indent="0" algn="ctr">
              <a:buNone/>
            </a:pPr>
            <a:r>
              <a:rPr lang="en-IE" b="1" dirty="0" smtClean="0"/>
              <a:t>in bullet point form</a:t>
            </a:r>
          </a:p>
          <a:p>
            <a:pPr marL="0" indent="0">
              <a:buNone/>
            </a:pPr>
            <a:endParaRPr lang="en-IE" b="1" dirty="0"/>
          </a:p>
          <a:p>
            <a:pPr marL="0" indent="0">
              <a:buNone/>
            </a:pPr>
            <a:r>
              <a:rPr lang="en-IE" b="1" dirty="0" smtClean="0"/>
              <a:t>Note the point: </a:t>
            </a:r>
          </a:p>
          <a:p>
            <a:pPr marL="0" indent="0">
              <a:buNone/>
            </a:pPr>
            <a:r>
              <a:rPr lang="en-IE" b="1" dirty="0" smtClean="0"/>
              <a:t>…to deepen their sense of belonging to the Church; to participate more fully in the Church’s liturgy and life, prayer, worship and retreats. </a:t>
            </a:r>
            <a:endParaRPr lang="en-IE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Page 6: Purpose of Document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0415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7584" y="2204864"/>
            <a:ext cx="7408333" cy="38884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dirty="0" smtClean="0"/>
              <a:t>P1: “Catholic Education begins and is nurtured in the home, it is taught and fostered by the school and it lives and matures through the parish…”</a:t>
            </a:r>
          </a:p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r>
              <a:rPr lang="en-IE" dirty="0" smtClean="0"/>
              <a:t>P4: “Catechetical method should be considered within the context of three criteria:</a:t>
            </a:r>
          </a:p>
          <a:p>
            <a:pPr marL="457200" indent="-457200">
              <a:buAutoNum type="alphaLcParenR"/>
            </a:pPr>
            <a:r>
              <a:rPr lang="en-IE" dirty="0" smtClean="0"/>
              <a:t>Fidelity to the Word of God</a:t>
            </a:r>
          </a:p>
          <a:p>
            <a:pPr marL="0" indent="0">
              <a:buNone/>
            </a:pPr>
            <a:r>
              <a:rPr lang="en-IE" dirty="0" smtClean="0">
                <a:solidFill>
                  <a:schemeClr val="accent6"/>
                </a:solidFill>
              </a:rPr>
              <a:t>b) </a:t>
            </a:r>
            <a:r>
              <a:rPr lang="en-IE" dirty="0" smtClean="0"/>
              <a:t>Fidelity to the teaching of the Church</a:t>
            </a:r>
          </a:p>
          <a:p>
            <a:pPr marL="0" indent="0">
              <a:buNone/>
            </a:pPr>
            <a:r>
              <a:rPr lang="en-IE" dirty="0" smtClean="0">
                <a:solidFill>
                  <a:schemeClr val="accent6"/>
                </a:solidFill>
              </a:rPr>
              <a:t>c) </a:t>
            </a:r>
            <a:r>
              <a:rPr lang="en-IE" dirty="0" smtClean="0"/>
              <a:t>Fidelity to the person being taught…”</a:t>
            </a:r>
          </a:p>
          <a:p>
            <a:pPr marL="0" indent="0">
              <a:buNone/>
            </a:pPr>
            <a:r>
              <a:rPr lang="en-IE" dirty="0" smtClean="0"/>
              <a:t>“Method of teaching should be </a:t>
            </a:r>
            <a:r>
              <a:rPr lang="en-IE" u="sng" dirty="0" smtClean="0"/>
              <a:t>student-centred</a:t>
            </a:r>
            <a:r>
              <a:rPr lang="en-IE" dirty="0" smtClean="0"/>
              <a:t>.”</a:t>
            </a:r>
            <a:endParaRPr lang="en-IE" u="sn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Page 7: Religious Dimensions of Education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22419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E" sz="2800" dirty="0" smtClean="0"/>
              <a:t>P1: “Knowledge, understanding, skills and attitudes are assessed without prejudice to their personal faith”</a:t>
            </a:r>
            <a:endParaRPr lang="en-IE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Page 9: Certification &amp; Assessment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44401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IE" dirty="0" smtClean="0"/>
              <a:t>“Religion is a specialised subject…”</a:t>
            </a:r>
          </a:p>
          <a:p>
            <a:pPr marL="0" indent="0" algn="ctr">
              <a:buNone/>
            </a:pPr>
            <a:endParaRPr lang="en-IE" dirty="0" smtClean="0"/>
          </a:p>
          <a:p>
            <a:pPr marL="0" indent="0" algn="ctr">
              <a:buNone/>
            </a:pPr>
            <a:r>
              <a:rPr lang="en-IE" dirty="0" smtClean="0"/>
              <a:t>“The teaching of Religion is not a soft option”</a:t>
            </a:r>
          </a:p>
          <a:p>
            <a:pPr marL="0" indent="0" algn="ctr">
              <a:buNone/>
            </a:pPr>
            <a:endParaRPr lang="en-IE" dirty="0" smtClean="0"/>
          </a:p>
          <a:p>
            <a:pPr marL="0" indent="0" algn="ctr">
              <a:buNone/>
            </a:pPr>
            <a:r>
              <a:rPr lang="en-IE" dirty="0" smtClean="0"/>
              <a:t>“Teachers of Religion should be people </a:t>
            </a:r>
            <a:r>
              <a:rPr lang="en-IE" i="1" dirty="0" smtClean="0"/>
              <a:t>with </a:t>
            </a:r>
            <a:r>
              <a:rPr lang="en-IE" dirty="0" smtClean="0"/>
              <a:t>a faith commitment and a recognised professional qualification to do the work competently”</a:t>
            </a:r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91264" cy="2010552"/>
          </a:xfrm>
        </p:spPr>
        <p:txBody>
          <a:bodyPr>
            <a:normAutofit/>
          </a:bodyPr>
          <a:lstStyle/>
          <a:p>
            <a:r>
              <a:rPr lang="en-IE" sz="4000" dirty="0"/>
              <a:t>Page 9</a:t>
            </a:r>
            <a:r>
              <a:rPr lang="en-IE" sz="4000" dirty="0" smtClean="0"/>
              <a:t>: Professional Qualifications &amp; In-Service Education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87491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2132856"/>
            <a:ext cx="8352928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E" i="1" dirty="0" smtClean="0"/>
              <a:t>“…regarded as desirable that teachers should, as far as possible, have their teaching subjects to degree level…</a:t>
            </a:r>
          </a:p>
          <a:p>
            <a:pPr marL="0" indent="0">
              <a:buNone/>
            </a:pPr>
            <a:r>
              <a:rPr lang="en-IE" i="1" dirty="0" smtClean="0"/>
              <a:t>It would be unwise to allow a situation to develop whereby a significant portion of subject teaching was being taught by non-specialists…”</a:t>
            </a:r>
          </a:p>
          <a:p>
            <a:pPr marL="0" indent="0">
              <a:buNone/>
            </a:pPr>
            <a:endParaRPr lang="en-IE" i="1" dirty="0" smtClean="0"/>
          </a:p>
          <a:p>
            <a:pPr marL="0" indent="0">
              <a:buNone/>
            </a:pPr>
            <a:r>
              <a:rPr lang="en-IE" dirty="0" smtClean="0"/>
              <a:t>P3: “It should be the aim of all management, responsible for the education of Catholic students, to </a:t>
            </a:r>
            <a:r>
              <a:rPr lang="en-IE" b="1" dirty="0" smtClean="0"/>
              <a:t>phase out </a:t>
            </a:r>
            <a:r>
              <a:rPr lang="en-IE" dirty="0" smtClean="0"/>
              <a:t>the practice of using non-formally qualified personnel whenever the first opportunity arises.”</a:t>
            </a:r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Page 10: National Education Convention Secretariat Report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556805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204864"/>
            <a:ext cx="8280919" cy="34506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dirty="0" smtClean="0"/>
              <a:t>P1: “Texts and resources should be student-friendly. Due care should be given to the reading age, academic abilities and differing needs of students…”</a:t>
            </a:r>
          </a:p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r>
              <a:rPr lang="en-IE" dirty="0" smtClean="0"/>
              <a:t>P2: The document reminds readers of Religion being allocated “a </a:t>
            </a:r>
            <a:r>
              <a:rPr lang="en-IE" i="1" dirty="0" smtClean="0"/>
              <a:t>minimum of two hours per week” </a:t>
            </a:r>
            <a:r>
              <a:rPr lang="en-IE" dirty="0" smtClean="0"/>
              <a:t>stating that it is “not acceptable, </a:t>
            </a:r>
            <a:r>
              <a:rPr lang="en-IE" b="1" dirty="0" smtClean="0"/>
              <a:t>for any reason</a:t>
            </a:r>
            <a:r>
              <a:rPr lang="en-IE" dirty="0" smtClean="0"/>
              <a:t>, that this requirement be reduced in schools where the education of Catholic students takes place…” </a:t>
            </a:r>
            <a:r>
              <a:rPr lang="en-IE" i="1" dirty="0" smtClean="0"/>
              <a:t> </a:t>
            </a:r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Page 10: Texts, Resources &amp; </a:t>
            </a:r>
            <a:br>
              <a:rPr lang="en-IE" dirty="0" smtClean="0"/>
            </a:br>
            <a:r>
              <a:rPr lang="en-IE" dirty="0" smtClean="0"/>
              <a:t>Time-tabling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85443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dirty="0" smtClean="0"/>
              <a:t>This paragraph describes a true understanding of a Catholic School/Catholic Ethos…</a:t>
            </a:r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Page 11: The School Environment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9494338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172</TotalTime>
  <Words>1004</Words>
  <Application>Microsoft Office PowerPoint</Application>
  <PresentationFormat>On-screen Show (4:3)</PresentationFormat>
  <Paragraphs>84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Waveform</vt:lpstr>
      <vt:lpstr>Guidelines for the  Faith Formation and Development of Catholic Students</vt:lpstr>
      <vt:lpstr>Page 5: Introduction</vt:lpstr>
      <vt:lpstr>Page 6: Purpose of Document</vt:lpstr>
      <vt:lpstr>Page 7: Religious Dimensions of Education</vt:lpstr>
      <vt:lpstr>Page 9: Certification &amp; Assessment</vt:lpstr>
      <vt:lpstr>Page 9: Professional Qualifications &amp; In-Service Education</vt:lpstr>
      <vt:lpstr>Page 10: National Education Convention Secretariat Report</vt:lpstr>
      <vt:lpstr>Page 10: Texts, Resources &amp;  Time-tabling</vt:lpstr>
      <vt:lpstr>Page 11: The School Environment</vt:lpstr>
      <vt:lpstr>Page 11: Pastoral Care,  the Chaplain, the Liturgical Year</vt:lpstr>
      <vt:lpstr>Page 12: Death and Bereavement</vt:lpstr>
      <vt:lpstr>Page 12: Parents &amp; Guardians, School/Home/Parish Links</vt:lpstr>
      <vt:lpstr>Page 13: Social Justice  for the Reign of God</vt:lpstr>
      <vt:lpstr>See Page 15 </vt:lpstr>
      <vt:lpstr>Page 17</vt:lpstr>
      <vt:lpstr>Further observations</vt:lpstr>
      <vt:lpstr>Page 31 - 32: The Journal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Guidelines for the  Faith Formation and Development of Catholic Students</dc:title>
  <dc:creator>Anna Maloney</dc:creator>
  <cp:lastModifiedBy>Anna Maloney</cp:lastModifiedBy>
  <cp:revision>10</cp:revision>
  <dcterms:created xsi:type="dcterms:W3CDTF">2015-01-26T12:28:58Z</dcterms:created>
  <dcterms:modified xsi:type="dcterms:W3CDTF">2015-01-26T15:21:03Z</dcterms:modified>
</cp:coreProperties>
</file>