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0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1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2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3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4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5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16.xml" ContentType="application/vnd.openxmlformats-officedocument.theme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17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18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1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2" r:id="rId4"/>
    <p:sldMasterId id="2147483716" r:id="rId5"/>
    <p:sldMasterId id="2147483730" r:id="rId6"/>
    <p:sldMasterId id="2147483744" r:id="rId7"/>
    <p:sldMasterId id="2147483758" r:id="rId8"/>
    <p:sldMasterId id="2147483772" r:id="rId9"/>
    <p:sldMasterId id="2147483786" r:id="rId10"/>
    <p:sldMasterId id="2147483800" r:id="rId11"/>
    <p:sldMasterId id="2147483814" r:id="rId12"/>
    <p:sldMasterId id="2147483828" r:id="rId13"/>
    <p:sldMasterId id="2147483842" r:id="rId14"/>
    <p:sldMasterId id="2147483856" r:id="rId15"/>
    <p:sldMasterId id="2147483870" r:id="rId16"/>
    <p:sldMasterId id="2147483884" r:id="rId17"/>
    <p:sldMasterId id="2147483898" r:id="rId18"/>
    <p:sldMasterId id="2147483912" r:id="rId19"/>
  </p:sldMasterIdLst>
  <p:sldIdLst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E564-7080-4D7D-A49F-A7C3A8457A4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35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AD40-3703-4E17-9030-2745B51D6A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44981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DB15-B412-4857-A73E-07AB3BAEDB7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98266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AD40-3703-4E17-9030-2745B51D6A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7246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2CF3-2301-4FC0-A8F1-87C0F2FAC31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4128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81CBE7A-4115-4C12-8110-D113C708932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59256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EE50322-C630-4BE6-B494-E338112F183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7693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E564-7080-4D7D-A49F-A7C3A8457A4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24869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F5F9-3878-4E71-B02D-A656EB13BDC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52083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5B92-39B3-45B3-B5BF-8876A48FAFD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909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0F29-7E31-4299-A7E9-DCB7BD22DDA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95910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C008-8A5D-48AC-A027-769582A7C70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620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2CF3-2301-4FC0-A8F1-87C0F2FAC31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1560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4C38-0D4A-4F27-8E22-0E372EDF76C3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5299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C37C-66F0-41DD-9CEC-ADA46036E7F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41392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5ED5-02D9-45FE-8586-636FDAF9596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07895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DB15-B412-4857-A73E-07AB3BAEDB7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8990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AD40-3703-4E17-9030-2745B51D6A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09297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2CF3-2301-4FC0-A8F1-87C0F2FAC31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8453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81CBE7A-4115-4C12-8110-D113C708932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97063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EE50322-C630-4BE6-B494-E338112F183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39531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E564-7080-4D7D-A49F-A7C3A8457A4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97021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F5F9-3878-4E71-B02D-A656EB13BDC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48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81CBE7A-4115-4C12-8110-D113C708932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19029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5B92-39B3-45B3-B5BF-8876A48FAFD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02362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0F29-7E31-4299-A7E9-DCB7BD22DDA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03217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C008-8A5D-48AC-A027-769582A7C70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77526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4C38-0D4A-4F27-8E22-0E372EDF76C3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74353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C37C-66F0-41DD-9CEC-ADA46036E7F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112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5ED5-02D9-45FE-8586-636FDAF9596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088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DB15-B412-4857-A73E-07AB3BAEDB7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87013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AD40-3703-4E17-9030-2745B51D6A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53487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2CF3-2301-4FC0-A8F1-87C0F2FAC31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58198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81CBE7A-4115-4C12-8110-D113C708932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600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EE50322-C630-4BE6-B494-E338112F183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13896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EE50322-C630-4BE6-B494-E338112F183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96813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E564-7080-4D7D-A49F-A7C3A8457A4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99522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F5F9-3878-4E71-B02D-A656EB13BDC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2942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5B92-39B3-45B3-B5BF-8876A48FAFD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28637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0F29-7E31-4299-A7E9-DCB7BD22DDA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81725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C008-8A5D-48AC-A027-769582A7C70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60698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4C38-0D4A-4F27-8E22-0E372EDF76C3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32084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C37C-66F0-41DD-9CEC-ADA46036E7F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66413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5ED5-02D9-45FE-8586-636FDAF9596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0727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DB15-B412-4857-A73E-07AB3BAEDB7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30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E564-7080-4D7D-A49F-A7C3A8457A4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03073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AD40-3703-4E17-9030-2745B51D6A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30868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2CF3-2301-4FC0-A8F1-87C0F2FAC31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76847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81CBE7A-4115-4C12-8110-D113C708932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91647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EE50322-C630-4BE6-B494-E338112F183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75879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E564-7080-4D7D-A49F-A7C3A8457A4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01615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F5F9-3878-4E71-B02D-A656EB13BDC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88134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5B92-39B3-45B3-B5BF-8876A48FAFD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173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0F29-7E31-4299-A7E9-DCB7BD22DDA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5348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C008-8A5D-48AC-A027-769582A7C70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14433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4C38-0D4A-4F27-8E22-0E372EDF76C3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524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F5F9-3878-4E71-B02D-A656EB13BDC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13846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C37C-66F0-41DD-9CEC-ADA46036E7F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18923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5ED5-02D9-45FE-8586-636FDAF9596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58374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DB15-B412-4857-A73E-07AB3BAEDB7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40863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AD40-3703-4E17-9030-2745B51D6A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83858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2CF3-2301-4FC0-A8F1-87C0F2FAC31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58778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81CBE7A-4115-4C12-8110-D113C708932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5303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EE50322-C630-4BE6-B494-E338112F183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16439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E564-7080-4D7D-A49F-A7C3A8457A4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7434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F5F9-3878-4E71-B02D-A656EB13BDC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63121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5B92-39B3-45B3-B5BF-8876A48FAFD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662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5B92-39B3-45B3-B5BF-8876A48FAFD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5021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0F29-7E31-4299-A7E9-DCB7BD22DDA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86492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C008-8A5D-48AC-A027-769582A7C70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85522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4C38-0D4A-4F27-8E22-0E372EDF76C3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6005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C37C-66F0-41DD-9CEC-ADA46036E7F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6771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5ED5-02D9-45FE-8586-636FDAF9596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23005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DB15-B412-4857-A73E-07AB3BAEDB7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83433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AD40-3703-4E17-9030-2745B51D6A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2540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2CF3-2301-4FC0-A8F1-87C0F2FAC31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02665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81CBE7A-4115-4C12-8110-D113C708932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09193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EE50322-C630-4BE6-B494-E338112F183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20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0F29-7E31-4299-A7E9-DCB7BD22DDA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08599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E564-7080-4D7D-A49F-A7C3A8457A4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08686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F5F9-3878-4E71-B02D-A656EB13BDC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66138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5B92-39B3-45B3-B5BF-8876A48FAFD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96887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0F29-7E31-4299-A7E9-DCB7BD22DDA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5961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C008-8A5D-48AC-A027-769582A7C70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516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4C38-0D4A-4F27-8E22-0E372EDF76C3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70550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C37C-66F0-41DD-9CEC-ADA46036E7F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3781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5ED5-02D9-45FE-8586-636FDAF9596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51961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DB15-B412-4857-A73E-07AB3BAEDB7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26856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AD40-3703-4E17-9030-2745B51D6A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8278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C008-8A5D-48AC-A027-769582A7C70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65607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2CF3-2301-4FC0-A8F1-87C0F2FAC31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40554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81CBE7A-4115-4C12-8110-D113C708932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11540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EE50322-C630-4BE6-B494-E338112F183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4824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E564-7080-4D7D-A49F-A7C3A8457A4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6883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F5F9-3878-4E71-B02D-A656EB13BDC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18705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5B92-39B3-45B3-B5BF-8876A48FAFD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53135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0F29-7E31-4299-A7E9-DCB7BD22DDA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81124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C008-8A5D-48AC-A027-769582A7C70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91463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4C38-0D4A-4F27-8E22-0E372EDF76C3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7903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C37C-66F0-41DD-9CEC-ADA46036E7F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96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4C38-0D4A-4F27-8E22-0E372EDF76C3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0233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5ED5-02D9-45FE-8586-636FDAF9596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40101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DB15-B412-4857-A73E-07AB3BAEDB7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45641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AD40-3703-4E17-9030-2745B51D6A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0872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2CF3-2301-4FC0-A8F1-87C0F2FAC31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39641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81CBE7A-4115-4C12-8110-D113C708932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81173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EE50322-C630-4BE6-B494-E338112F183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805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E564-7080-4D7D-A49F-A7C3A8457A4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27274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F5F9-3878-4E71-B02D-A656EB13BDC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4971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5B92-39B3-45B3-B5BF-8876A48FAFD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38046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0F29-7E31-4299-A7E9-DCB7BD22DDA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4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F5F9-3878-4E71-B02D-A656EB13BDC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681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C37C-66F0-41DD-9CEC-ADA46036E7F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63849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C008-8A5D-48AC-A027-769582A7C70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0898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4C38-0D4A-4F27-8E22-0E372EDF76C3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3900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C37C-66F0-41DD-9CEC-ADA46036E7F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72313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5ED5-02D9-45FE-8586-636FDAF9596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22210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DB15-B412-4857-A73E-07AB3BAEDB7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28753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AD40-3703-4E17-9030-2745B51D6A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75799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2CF3-2301-4FC0-A8F1-87C0F2FAC31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84762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81CBE7A-4115-4C12-8110-D113C708932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96012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EE50322-C630-4BE6-B494-E338112F183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03237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E564-7080-4D7D-A49F-A7C3A8457A4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009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5ED5-02D9-45FE-8586-636FDAF9596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76269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F5F9-3878-4E71-B02D-A656EB13BDC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57474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5B92-39B3-45B3-B5BF-8876A48FAFD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74153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0F29-7E31-4299-A7E9-DCB7BD22DDA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88692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C008-8A5D-48AC-A027-769582A7C70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6674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4C38-0D4A-4F27-8E22-0E372EDF76C3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88532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C37C-66F0-41DD-9CEC-ADA46036E7F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18111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5ED5-02D9-45FE-8586-636FDAF9596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34937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DB15-B412-4857-A73E-07AB3BAEDB7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94226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AD40-3703-4E17-9030-2745B51D6A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94950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2CF3-2301-4FC0-A8F1-87C0F2FAC31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2965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DB15-B412-4857-A73E-07AB3BAEDB7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34922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81CBE7A-4115-4C12-8110-D113C708932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65642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EE50322-C630-4BE6-B494-E338112F183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49219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E564-7080-4D7D-A49F-A7C3A8457A4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02940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F5F9-3878-4E71-B02D-A656EB13BDC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0819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5B92-39B3-45B3-B5BF-8876A48FAFD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36637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0F29-7E31-4299-A7E9-DCB7BD22DDA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8931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C008-8A5D-48AC-A027-769582A7C70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8950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4C38-0D4A-4F27-8E22-0E372EDF76C3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56868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C37C-66F0-41DD-9CEC-ADA46036E7F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37482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5ED5-02D9-45FE-8586-636FDAF9596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849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AD40-3703-4E17-9030-2745B51D6A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865130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DB15-B412-4857-A73E-07AB3BAEDB7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24890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AD40-3703-4E17-9030-2745B51D6A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54987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2CF3-2301-4FC0-A8F1-87C0F2FAC31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303574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81CBE7A-4115-4C12-8110-D113C708932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2767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EE50322-C630-4BE6-B494-E338112F183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3341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E564-7080-4D7D-A49F-A7C3A8457A4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2688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F5F9-3878-4E71-B02D-A656EB13BDC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522046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5B92-39B3-45B3-B5BF-8876A48FAFD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82871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0F29-7E31-4299-A7E9-DCB7BD22DDA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7780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C008-8A5D-48AC-A027-769582A7C70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40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2CF3-2301-4FC0-A8F1-87C0F2FAC31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54469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4C38-0D4A-4F27-8E22-0E372EDF76C3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23052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C37C-66F0-41DD-9CEC-ADA46036E7F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805480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5ED5-02D9-45FE-8586-636FDAF9596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44738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DB15-B412-4857-A73E-07AB3BAEDB7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2810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AD40-3703-4E17-9030-2745B51D6A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11743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2CF3-2301-4FC0-A8F1-87C0F2FAC31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13370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81CBE7A-4115-4C12-8110-D113C708932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5261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EE50322-C630-4BE6-B494-E338112F183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214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81CBE7A-4115-4C12-8110-D113C708932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9199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EE50322-C630-4BE6-B494-E338112F183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427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E564-7080-4D7D-A49F-A7C3A8457A4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059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F5F9-3878-4E71-B02D-A656EB13BDC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217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5B92-39B3-45B3-B5BF-8876A48FAFD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7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5B92-39B3-45B3-B5BF-8876A48FAFD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7210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0F29-7E31-4299-A7E9-DCB7BD22DDA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3948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C008-8A5D-48AC-A027-769582A7C70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9570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4C38-0D4A-4F27-8E22-0E372EDF76C3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3035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C37C-66F0-41DD-9CEC-ADA46036E7F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531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5ED5-02D9-45FE-8586-636FDAF9596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973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DB15-B412-4857-A73E-07AB3BAEDB7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1722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AD40-3703-4E17-9030-2745B51D6A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9928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2CF3-2301-4FC0-A8F1-87C0F2FAC31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361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81CBE7A-4115-4C12-8110-D113C708932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4329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EE50322-C630-4BE6-B494-E338112F183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588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0F29-7E31-4299-A7E9-DCB7BD22DDA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0961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E564-7080-4D7D-A49F-A7C3A8457A4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6345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F5F9-3878-4E71-B02D-A656EB13BDC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6836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5B92-39B3-45B3-B5BF-8876A48FAFD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3213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0F29-7E31-4299-A7E9-DCB7BD22DDA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499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C008-8A5D-48AC-A027-769582A7C70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8787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4C38-0D4A-4F27-8E22-0E372EDF76C3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302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C37C-66F0-41DD-9CEC-ADA46036E7F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5486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5ED5-02D9-45FE-8586-636FDAF9596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782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DB15-B412-4857-A73E-07AB3BAEDB7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9976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AD40-3703-4E17-9030-2745B51D6A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242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C008-8A5D-48AC-A027-769582A7C70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1305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2CF3-2301-4FC0-A8F1-87C0F2FAC31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6266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81CBE7A-4115-4C12-8110-D113C708932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9538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EE50322-C630-4BE6-B494-E338112F183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8844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E564-7080-4D7D-A49F-A7C3A8457A4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361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F5F9-3878-4E71-B02D-A656EB13BDC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332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5B92-39B3-45B3-B5BF-8876A48FAFD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2191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0F29-7E31-4299-A7E9-DCB7BD22DDA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6720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C008-8A5D-48AC-A027-769582A7C70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5130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4C38-0D4A-4F27-8E22-0E372EDF76C3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7470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C37C-66F0-41DD-9CEC-ADA46036E7F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88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4C38-0D4A-4F27-8E22-0E372EDF76C3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2588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5ED5-02D9-45FE-8586-636FDAF9596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1004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DB15-B412-4857-A73E-07AB3BAEDB7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7131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AD40-3703-4E17-9030-2745B51D6A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5654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2CF3-2301-4FC0-A8F1-87C0F2FAC31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8096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81CBE7A-4115-4C12-8110-D113C708932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5113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EE50322-C630-4BE6-B494-E338112F183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5256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E564-7080-4D7D-A49F-A7C3A8457A4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8144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F5F9-3878-4E71-B02D-A656EB13BDC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506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5B92-39B3-45B3-B5BF-8876A48FAFD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3745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0F29-7E31-4299-A7E9-DCB7BD22DDA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593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C37C-66F0-41DD-9CEC-ADA46036E7F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2294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C008-8A5D-48AC-A027-769582A7C70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8504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4C38-0D4A-4F27-8E22-0E372EDF76C3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3362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C37C-66F0-41DD-9CEC-ADA46036E7F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8888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5ED5-02D9-45FE-8586-636FDAF9596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6362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DB15-B412-4857-A73E-07AB3BAEDB7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687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AD40-3703-4E17-9030-2745B51D6A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2034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2CF3-2301-4FC0-A8F1-87C0F2FAC31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2247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81CBE7A-4115-4C12-8110-D113C708932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7036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EE50322-C630-4BE6-B494-E338112F183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0226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E564-7080-4D7D-A49F-A7C3A8457A4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472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5ED5-02D9-45FE-8586-636FDAF9596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678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F5F9-3878-4E71-B02D-A656EB13BDC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933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5B92-39B3-45B3-B5BF-8876A48FAFD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1324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0F29-7E31-4299-A7E9-DCB7BD22DDA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331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C008-8A5D-48AC-A027-769582A7C70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134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4C38-0D4A-4F27-8E22-0E372EDF76C3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626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C37C-66F0-41DD-9CEC-ADA46036E7F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8291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5ED5-02D9-45FE-8586-636FDAF9596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3619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DB15-B412-4857-A73E-07AB3BAEDB7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7973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AD40-3703-4E17-9030-2745B51D6A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828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2CF3-2301-4FC0-A8F1-87C0F2FAC31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438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DB15-B412-4857-A73E-07AB3BAEDB7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18045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81CBE7A-4115-4C12-8110-D113C708932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4484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EE50322-C630-4BE6-B494-E338112F183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18881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E564-7080-4D7D-A49F-A7C3A8457A4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07929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F5F9-3878-4E71-B02D-A656EB13BDC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9059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5B92-39B3-45B3-B5BF-8876A48FAFD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6664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0F29-7E31-4299-A7E9-DCB7BD22DDA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11373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C008-8A5D-48AC-A027-769582A7C70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42218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4C38-0D4A-4F27-8E22-0E372EDF76C3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3537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C37C-66F0-41DD-9CEC-ADA46036E7F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84646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5ED5-02D9-45FE-8586-636FDAF9596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43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13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13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slideLayout" Target="../slideLayouts/slideLayout194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7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13" Type="http://schemas.openxmlformats.org/officeDocument/2006/relationships/slideLayout" Target="../slideLayouts/slideLayout221.xml"/><Relationship Id="rId3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5.xml"/><Relationship Id="rId12" Type="http://schemas.openxmlformats.org/officeDocument/2006/relationships/slideLayout" Target="../slideLayouts/slideLayout220.xml"/><Relationship Id="rId2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13.xml"/><Relationship Id="rId10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12.xml"/><Relationship Id="rId9" Type="http://schemas.openxmlformats.org/officeDocument/2006/relationships/slideLayout" Target="../slideLayouts/slideLayout217.xml"/><Relationship Id="rId1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Relationship Id="rId1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2.xml"/><Relationship Id="rId13" Type="http://schemas.openxmlformats.org/officeDocument/2006/relationships/slideLayout" Target="../slideLayouts/slideLayout247.xml"/><Relationship Id="rId3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41.xml"/><Relationship Id="rId12" Type="http://schemas.openxmlformats.org/officeDocument/2006/relationships/slideLayout" Target="../slideLayouts/slideLayout246.xml"/><Relationship Id="rId2" Type="http://schemas.openxmlformats.org/officeDocument/2006/relationships/slideLayout" Target="../slideLayouts/slideLayout236.xml"/><Relationship Id="rId1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40.xml"/><Relationship Id="rId11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38.xml"/><Relationship Id="rId9" Type="http://schemas.openxmlformats.org/officeDocument/2006/relationships/slideLayout" Target="../slideLayouts/slideLayout243.xml"/><Relationship Id="rId1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387385B-9BCD-4653-B8DF-41CFFE6B0805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imes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29687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387385B-9BCD-4653-B8DF-41CFFE6B0805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imes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12195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387385B-9BCD-4653-B8DF-41CFFE6B0805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imes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39584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387385B-9BCD-4653-B8DF-41CFFE6B0805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imes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22020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387385B-9BCD-4653-B8DF-41CFFE6B0805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imes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98799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387385B-9BCD-4653-B8DF-41CFFE6B0805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imes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24790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387385B-9BCD-4653-B8DF-41CFFE6B0805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imes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2258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387385B-9BCD-4653-B8DF-41CFFE6B0805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imes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87669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387385B-9BCD-4653-B8DF-41CFFE6B0805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imes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50721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387385B-9BCD-4653-B8DF-41CFFE6B0805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imes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95248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387385B-9BCD-4653-B8DF-41CFFE6B0805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imes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44726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387385B-9BCD-4653-B8DF-41CFFE6B0805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imes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62182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387385B-9BCD-4653-B8DF-41CFFE6B0805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imes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86638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387385B-9BCD-4653-B8DF-41CFFE6B0805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imes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86514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387385B-9BCD-4653-B8DF-41CFFE6B0805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imes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22075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387385B-9BCD-4653-B8DF-41CFFE6B0805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imes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7805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387385B-9BCD-4653-B8DF-41CFFE6B0805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imes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5295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387385B-9BCD-4653-B8DF-41CFFE6B0805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imes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80941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387385B-9BCD-4653-B8DF-41CFFE6B0805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imes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06655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9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4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5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0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1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ature scene 3.png                                             000FA1FDMacintosh HD                   BCFB952A: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250453"/>
            <a:ext cx="7543800" cy="5058867"/>
          </a:xfrm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827584" y="4464050"/>
            <a:ext cx="5618846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i="1" dirty="0">
                <a:solidFill>
                  <a:srgbClr val="F5FFF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The universe unfolds in God,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i="1" dirty="0">
                <a:solidFill>
                  <a:srgbClr val="F5FFF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who fills it completely</a:t>
            </a:r>
            <a:r>
              <a:rPr lang="en-US" altLang="en-US" sz="2000" b="1" dirty="0">
                <a:solidFill>
                  <a:srgbClr val="F5FFF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i="1" dirty="0">
                <a:solidFill>
                  <a:srgbClr val="F5FFF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There is a mystical meaning in every creature,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i="1" dirty="0">
                <a:solidFill>
                  <a:srgbClr val="F5FFF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every aspect of reality.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i="1" dirty="0">
                <a:solidFill>
                  <a:srgbClr val="F5FFF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				</a:t>
            </a:r>
            <a:r>
              <a:rPr lang="en-US" altLang="en-US" sz="2000" b="1" i="1" dirty="0" err="1">
                <a:solidFill>
                  <a:srgbClr val="F5FFF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Laudato</a:t>
            </a:r>
            <a:r>
              <a:rPr lang="en-US" altLang="en-US" sz="2000" b="1" i="1" dirty="0">
                <a:solidFill>
                  <a:srgbClr val="F5FFF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 </a:t>
            </a:r>
            <a:r>
              <a:rPr lang="en-US" altLang="en-US" sz="2000" b="1" i="1" dirty="0" err="1">
                <a:solidFill>
                  <a:srgbClr val="F5FFF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si</a:t>
            </a:r>
            <a:r>
              <a:rPr lang="en-US" altLang="en-US" sz="2000" b="1" i="1" dirty="0">
                <a:solidFill>
                  <a:srgbClr val="F5FFF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, 233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555776" y="23812"/>
            <a:ext cx="633670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B00EC"/>
                </a:solidFill>
                <a:latin typeface="Papyrus" pitchFamily="66" charset="0"/>
              </a:rPr>
              <a:t>TEACHING THE ENCYCLICAL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i="1" dirty="0">
                <a:solidFill>
                  <a:srgbClr val="0B00EC"/>
                </a:solidFill>
                <a:latin typeface="Papyrus" pitchFamily="66" charset="0"/>
              </a:rPr>
              <a:t>LAUDATO SI IN THE CLASSROOM</a:t>
            </a:r>
            <a:endParaRPr lang="en-US" altLang="en-US" sz="2400" b="1" dirty="0">
              <a:solidFill>
                <a:srgbClr val="0B00EC"/>
              </a:solidFill>
              <a:latin typeface="Papyrus" pitchFamily="66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477000" y="793253"/>
            <a:ext cx="1579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>
                <a:solidFill>
                  <a:srgbClr val="0B00E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John </a:t>
            </a:r>
            <a:r>
              <a:rPr lang="en-US" altLang="en-US" sz="2000" i="1" dirty="0" err="1">
                <a:solidFill>
                  <a:srgbClr val="0B00E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Feehan</a:t>
            </a:r>
            <a:r>
              <a:rPr lang="en-US" altLang="en-US" sz="2400" dirty="0">
                <a:solidFill>
                  <a:prstClr val="black"/>
                </a:solidFill>
                <a:latin typeface="Times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0681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026" descr="Pope Francis.png                                               002D72AAMacintosh HD                   BB9E88D3: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08920"/>
            <a:ext cx="4114800" cy="2044406"/>
          </a:xfrm>
        </p:spPr>
      </p:pic>
      <p:sp>
        <p:nvSpPr>
          <p:cNvPr id="75779" name="Text Box 1027"/>
          <p:cNvSpPr txBox="1">
            <a:spLocks noChangeArrowheads="1"/>
          </p:cNvSpPr>
          <p:nvPr/>
        </p:nvSpPr>
        <p:spPr bwMode="auto">
          <a:xfrm>
            <a:off x="631825" y="1516063"/>
            <a:ext cx="815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prstClr val="black"/>
              </a:solidFill>
              <a:latin typeface="Times" charset="0"/>
            </a:endParaRPr>
          </a:p>
        </p:txBody>
      </p:sp>
      <p:graphicFrame>
        <p:nvGraphicFramePr>
          <p:cNvPr id="75780" name="Object 1028"/>
          <p:cNvGraphicFramePr>
            <a:graphicFrameLocks noChangeAspect="1"/>
          </p:cNvGraphicFramePr>
          <p:nvPr/>
        </p:nvGraphicFramePr>
        <p:xfrm>
          <a:off x="457200" y="625475"/>
          <a:ext cx="5487988" cy="209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Document" r:id="rId4" imgW="5486400" imgH="2097024" progId="Word.Document.8">
                  <p:embed/>
                </p:oleObj>
              </mc:Choice>
              <mc:Fallback>
                <p:oleObj name="Document" r:id="rId4" imgW="5486400" imgH="209702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25475"/>
                        <a:ext cx="5487988" cy="209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6932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Pope Francis.png                                               002D72AAMacintosh HD                   BB9E88D3: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140968"/>
            <a:ext cx="4474840" cy="2223288"/>
          </a:xfrm>
        </p:spPr>
      </p:pic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631825" y="1516063"/>
            <a:ext cx="815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prstClr val="black"/>
              </a:solidFill>
              <a:latin typeface="Times" charset="0"/>
            </a:endParaRPr>
          </a:p>
        </p:txBody>
      </p:sp>
      <p:graphicFrame>
        <p:nvGraphicFramePr>
          <p:cNvPr id="74756" name="Object 4"/>
          <p:cNvGraphicFramePr>
            <a:graphicFrameLocks noChangeAspect="1"/>
          </p:cNvGraphicFramePr>
          <p:nvPr/>
        </p:nvGraphicFramePr>
        <p:xfrm>
          <a:off x="457200" y="354013"/>
          <a:ext cx="5487988" cy="264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Document" r:id="rId4" imgW="5486400" imgH="2645664" progId="Word.Document.8">
                  <p:embed/>
                </p:oleObj>
              </mc:Choice>
              <mc:Fallback>
                <p:oleObj name="Document" r:id="rId4" imgW="5486400" imgH="264566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54013"/>
                        <a:ext cx="5487988" cy="2646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5325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026" descr="Pope Francis.png                                               002D72AAMacintosh HD                   BB9E88D3: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17032"/>
            <a:ext cx="3682752" cy="1829746"/>
          </a:xfrm>
        </p:spPr>
      </p:pic>
      <p:sp>
        <p:nvSpPr>
          <p:cNvPr id="73731" name="Text Box 1027"/>
          <p:cNvSpPr txBox="1">
            <a:spLocks noChangeArrowheads="1"/>
          </p:cNvSpPr>
          <p:nvPr/>
        </p:nvSpPr>
        <p:spPr bwMode="auto">
          <a:xfrm>
            <a:off x="631825" y="1516063"/>
            <a:ext cx="815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prstClr val="black"/>
              </a:solidFill>
              <a:latin typeface="Times" charset="0"/>
            </a:endParaRPr>
          </a:p>
        </p:txBody>
      </p:sp>
      <p:graphicFrame>
        <p:nvGraphicFramePr>
          <p:cNvPr id="73732" name="Object 1028"/>
          <p:cNvGraphicFramePr>
            <a:graphicFrameLocks noChangeAspect="1"/>
          </p:cNvGraphicFramePr>
          <p:nvPr/>
        </p:nvGraphicFramePr>
        <p:xfrm>
          <a:off x="304800" y="228600"/>
          <a:ext cx="5487988" cy="456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Document" r:id="rId4" imgW="5486400" imgH="4565904" progId="Word.Document.8">
                  <p:embed/>
                </p:oleObj>
              </mc:Choice>
              <mc:Fallback>
                <p:oleObj name="Document" r:id="rId4" imgW="5486400" imgH="456590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5487988" cy="456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7100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1026" descr="Launch of Encyclical 1.png                                     002D72AAMacintosh HD                   BB9E88D3: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6459"/>
            <a:ext cx="8229600" cy="5775820"/>
          </a:xfrm>
        </p:spPr>
      </p:pic>
    </p:spTree>
    <p:extLst>
      <p:ext uri="{BB962C8B-B14F-4D97-AF65-F5344CB8AC3E}">
        <p14:creationId xmlns:p14="http://schemas.microsoft.com/office/powerpoint/2010/main" val="1446843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1026" descr="Launch of Encyclical 2.png                                     002D72AAMacintosh HD                   BB9E88D3: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9952"/>
            <a:ext cx="8229600" cy="5128834"/>
          </a:xfrm>
        </p:spPr>
      </p:pic>
    </p:spTree>
    <p:extLst>
      <p:ext uri="{BB962C8B-B14F-4D97-AF65-F5344CB8AC3E}">
        <p14:creationId xmlns:p14="http://schemas.microsoft.com/office/powerpoint/2010/main" val="542694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87043" name="Picture 3" descr="LandUse2.2.jpg                                                 000348BDMacintosh HD                   BB9E88D3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0" y="-2209800"/>
            <a:ext cx="9144000" cy="906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1522413" y="685800"/>
            <a:ext cx="7621587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A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  <a:ea typeface="Arial Unicode MS" pitchFamily="34" charset="-128"/>
                <a:cs typeface="Arial Unicode MS" pitchFamily="34" charset="-128"/>
              </a:rPr>
              <a:t>Climate change represents one of the principal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A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  <a:ea typeface="Arial Unicode MS" pitchFamily="34" charset="-128"/>
                <a:cs typeface="Arial Unicode MS" pitchFamily="34" charset="-128"/>
              </a:rPr>
              <a:t>challenges facing humanity in our day.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A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  <a:ea typeface="Arial Unicode MS" pitchFamily="34" charset="-128"/>
                <a:cs typeface="Arial Unicode MS" pitchFamily="34" charset="-128"/>
              </a:rPr>
              <a:t>				</a:t>
            </a:r>
            <a:r>
              <a:rPr lang="en-US" altLang="en-US" sz="2800" i="1">
                <a:solidFill>
                  <a:srgbClr val="FFFA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Laudato si</a:t>
            </a:r>
            <a:r>
              <a:rPr lang="en-US" altLang="en-US" sz="2800">
                <a:solidFill>
                  <a:srgbClr val="FFFA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, 25</a:t>
            </a:r>
            <a:endParaRPr lang="en-US" altLang="en-US" sz="2800">
              <a:solidFill>
                <a:prstClr val="black"/>
              </a:solidFill>
              <a:latin typeface="Papyrus" pitchFamily="66" charset="0"/>
              <a:ea typeface="Arial Unicode MS" pitchFamily="34" charset="-128"/>
              <a:cs typeface="Arial Unicode MS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prstClr val="black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60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Carbon dioxide.png                                             002D7597Macintosh HD                   BB9E88D3: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381000"/>
            <a:ext cx="6986588" cy="5853113"/>
          </a:xfrm>
        </p:spPr>
      </p:pic>
    </p:spTree>
    <p:extLst>
      <p:ext uri="{BB962C8B-B14F-4D97-AF65-F5344CB8AC3E}">
        <p14:creationId xmlns:p14="http://schemas.microsoft.com/office/powerpoint/2010/main" val="1380635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i="1"/>
              <a:t>What effects has global warming had </a:t>
            </a:r>
            <a:br>
              <a:rPr lang="en-US" altLang="en-US" sz="3600" i="1"/>
            </a:br>
            <a:r>
              <a:rPr lang="en-US" altLang="en-US" sz="3600" i="1"/>
              <a:t>so far?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800">
                <a:solidFill>
                  <a:srgbClr val="F0000B"/>
                </a:solidFill>
                <a:latin typeface="Palatino" charset="0"/>
              </a:rPr>
              <a:t>Global sea level has been rising by about 2mm a year. </a:t>
            </a:r>
            <a:endParaRPr lang="en-US" altLang="en-US" sz="1800">
              <a:effectLst>
                <a:outerShdw blurRad="38100" dist="38100" dir="2700000" algn="tl">
                  <a:srgbClr val="FFFFFF"/>
                </a:outerShdw>
              </a:effectLst>
              <a:latin typeface="Palatino" charset="0"/>
            </a:endParaRPr>
          </a:p>
          <a:p>
            <a:r>
              <a:rPr lang="en-US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Palatino" charset="0"/>
              </a:rPr>
              <a:t>Sea ice in the Arctic has almost disappeared. </a:t>
            </a:r>
          </a:p>
          <a:p>
            <a:r>
              <a:rPr lang="en-US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Palatino" charset="0"/>
              </a:rPr>
              <a:t>In 2002 the Larsen B ice shelf collapsed into the sea. </a:t>
            </a:r>
          </a:p>
          <a:p>
            <a:r>
              <a:rPr lang="en-US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Palatino" charset="0"/>
              </a:rPr>
              <a:t>Almost all the world’s glaciers are in retreat. </a:t>
            </a:r>
          </a:p>
          <a:p>
            <a:r>
              <a:rPr lang="en-US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Palatino" charset="0"/>
              </a:rPr>
              <a:t>Permafrost has started to melt. </a:t>
            </a:r>
          </a:p>
          <a:p>
            <a:r>
              <a:rPr lang="en-US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Palatino" charset="0"/>
              </a:rPr>
              <a:t>Parts of the Amazon rainforest are turning to savannah</a:t>
            </a:r>
          </a:p>
          <a:p>
            <a:r>
              <a:rPr lang="en-US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Palatino" charset="0"/>
              </a:rPr>
              <a:t>Coral reefs are dying off. </a:t>
            </a:r>
          </a:p>
          <a:p>
            <a:r>
              <a:rPr lang="en-US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Palatino" charset="0"/>
              </a:rPr>
              <a:t>150,000 people a year are dying as a result of climate change (as diseases spread faster at higher temperatures).</a:t>
            </a:r>
          </a:p>
          <a:p>
            <a:r>
              <a:rPr lang="en-US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Palatino" charset="0"/>
              </a:rPr>
              <a:t>Extreme weather events have increased (they have quintupled since the 1950s). </a:t>
            </a:r>
          </a:p>
          <a:p>
            <a:endParaRPr lang="en-US" altLang="en-US" sz="1800">
              <a:solidFill>
                <a:schemeClr val="accent1"/>
              </a:solidFill>
              <a:latin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735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>
                <a:solidFill>
                  <a:srgbClr val="F0000B"/>
                </a:solidFill>
                <a:latin typeface="Palatino" charset="0"/>
              </a:rPr>
              <a:t>Global sea level has been rising by about 2mm a year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2400">
              <a:solidFill>
                <a:srgbClr val="F0000B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FF0027"/>
                </a:solidFill>
              </a:rPr>
              <a:t>10 – 20cm in the 20th century (</a:t>
            </a:r>
            <a:r>
              <a:rPr lang="en-US" altLang="en-US" sz="2400">
                <a:solidFill>
                  <a:srgbClr val="F0000B"/>
                </a:solidFill>
              </a:rPr>
              <a:t>more than half the rise in the preceding 1000 years) </a:t>
            </a:r>
            <a:endParaRPr lang="en-US" altLang="en-US" sz="24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en-US" altLang="en-US" sz="24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F0000B"/>
                </a:solidFill>
              </a:rPr>
              <a:t>It might rise by a further metre this century</a:t>
            </a:r>
          </a:p>
          <a:p>
            <a:pPr>
              <a:lnSpc>
                <a:spcPct val="90000"/>
              </a:lnSpc>
            </a:pPr>
            <a:endParaRPr lang="en-US" altLang="en-US" sz="2400">
              <a:solidFill>
                <a:srgbClr val="F0000B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FF0027"/>
                </a:solidFill>
              </a:rPr>
              <a:t>Every 1mm rise means coastal retreat of 1.5m</a:t>
            </a:r>
            <a:endParaRPr lang="en-US" altLang="en-US" sz="24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24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en-US" altLang="en-US" sz="24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en-US" altLang="en-US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en-US" altLang="en-US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3480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LandUse2.6.jpg                                                 000348BDMacintosh HD                   BB9E88D3: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813"/>
            <a:ext cx="9143999" cy="5853112"/>
          </a:xfrm>
        </p:spPr>
      </p:pic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467544" y="4522788"/>
            <a:ext cx="8153400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4000" i="1" dirty="0">
                <a:solidFill>
                  <a:srgbClr val="F9DB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Rising sea levels will result in tens to hundreds of millions more people being flooded each year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000" dirty="0">
              <a:solidFill>
                <a:srgbClr val="4F81BD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673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026" descr="Pope Francis.png                                               002D72AAMacintosh HD                   BB9E88D3: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77072"/>
            <a:ext cx="4532270" cy="2251822"/>
          </a:xfrm>
        </p:spPr>
      </p:pic>
      <p:sp>
        <p:nvSpPr>
          <p:cNvPr id="62467" name="Text Box 1027"/>
          <p:cNvSpPr txBox="1">
            <a:spLocks noChangeArrowheads="1"/>
          </p:cNvSpPr>
          <p:nvPr/>
        </p:nvSpPr>
        <p:spPr bwMode="auto">
          <a:xfrm>
            <a:off x="570062" y="646112"/>
            <a:ext cx="7856538" cy="165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>
                <a:solidFill>
                  <a:srgbClr val="0B00EC"/>
                </a:solidFill>
                <a:latin typeface="Papyrus" pitchFamily="66" charset="0"/>
              </a:rPr>
              <a:t>‘The ecological crisis is a summons to profound interior conversion.’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>
                <a:solidFill>
                  <a:srgbClr val="0B00EC"/>
                </a:solidFill>
                <a:latin typeface="Papyrus" pitchFamily="66" charset="0"/>
              </a:rPr>
              <a:t>‘Living our vocation to be protectors of God’s handiwork is essential to a life of virtue; it is not an optional or a secondary aspect of our Christian experience.’</a:t>
            </a:r>
          </a:p>
        </p:txBody>
      </p:sp>
      <p:sp>
        <p:nvSpPr>
          <p:cNvPr id="62468" name="Text Box 1028"/>
          <p:cNvSpPr txBox="1">
            <a:spLocks noChangeArrowheads="1"/>
          </p:cNvSpPr>
          <p:nvPr/>
        </p:nvSpPr>
        <p:spPr bwMode="auto">
          <a:xfrm>
            <a:off x="323528" y="2300288"/>
            <a:ext cx="8062913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prstClr val="black"/>
                </a:solidFill>
                <a:latin typeface="Papyrus" pitchFamily="66" charset="0"/>
              </a:rPr>
              <a:t>‘It must be said that some committed and prayerful Christians,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prstClr val="black"/>
                </a:solidFill>
                <a:latin typeface="Papyrus" pitchFamily="66" charset="0"/>
              </a:rPr>
              <a:t>with the excuse of realism and pragmatism, tend to ridicule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prstClr val="black"/>
                </a:solidFill>
                <a:latin typeface="Papyrus" pitchFamily="66" charset="0"/>
              </a:rPr>
              <a:t>expressions of concern for the environment. Others are passive;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prstClr val="black"/>
                </a:solidFill>
                <a:latin typeface="Papyrus" pitchFamily="66" charset="0"/>
              </a:rPr>
              <a:t>they choose not to change their habits and thus become inconsistent.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prstClr val="black"/>
                </a:solidFill>
                <a:latin typeface="Papyrus" pitchFamily="66" charset="0"/>
              </a:rPr>
              <a:t>So what they all need is an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prstClr val="black"/>
                </a:solidFill>
                <a:latin typeface="Papyrus" pitchFamily="66" charset="0"/>
              </a:rPr>
              <a:t>“ecological conversion”, whereby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prstClr val="black"/>
                </a:solidFill>
                <a:latin typeface="Papyrus" pitchFamily="66" charset="0"/>
              </a:rPr>
              <a:t>the effects of their encounter with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prstClr val="black"/>
                </a:solidFill>
                <a:latin typeface="Papyrus" pitchFamily="66" charset="0"/>
              </a:rPr>
              <a:t>Jesus Christ become evident in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prstClr val="black"/>
                </a:solidFill>
                <a:latin typeface="Papyrus" pitchFamily="66" charset="0"/>
              </a:rPr>
              <a:t>their relationship with the world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prstClr val="black"/>
                </a:solidFill>
                <a:latin typeface="Papyrus" pitchFamily="66" charset="0"/>
              </a:rPr>
              <a:t>around them.’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>
                <a:solidFill>
                  <a:prstClr val="black"/>
                </a:solidFill>
                <a:latin typeface="Papyrus" pitchFamily="66" charset="0"/>
              </a:rPr>
              <a:t>	</a:t>
            </a:r>
            <a:r>
              <a:rPr lang="en-US" altLang="en-US" sz="2000" i="1" dirty="0" err="1">
                <a:solidFill>
                  <a:prstClr val="black"/>
                </a:solidFill>
                <a:latin typeface="Papyrus" pitchFamily="66" charset="0"/>
              </a:rPr>
              <a:t>Laudato</a:t>
            </a:r>
            <a:r>
              <a:rPr lang="en-US" altLang="en-US" sz="2000" i="1" dirty="0">
                <a:solidFill>
                  <a:prstClr val="black"/>
                </a:solidFill>
                <a:latin typeface="Papyrus" pitchFamily="66" charset="0"/>
              </a:rPr>
              <a:t> </a:t>
            </a:r>
            <a:r>
              <a:rPr lang="en-US" altLang="en-US" sz="2000" i="1" dirty="0" err="1">
                <a:solidFill>
                  <a:prstClr val="black"/>
                </a:solidFill>
                <a:latin typeface="Papyrus" pitchFamily="66" charset="0"/>
              </a:rPr>
              <a:t>si</a:t>
            </a:r>
            <a:r>
              <a:rPr lang="en-US" altLang="en-US" sz="2000" dirty="0">
                <a:solidFill>
                  <a:prstClr val="black"/>
                </a:solidFill>
                <a:latin typeface="Papyrus" pitchFamily="66" charset="0"/>
              </a:rPr>
              <a:t>, 217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prstClr val="black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432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7861888" presetClass="entr" presetSubtype="705206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1026" descr="Picture 10.png                                                 00034891Macintosh HD                   BB9E88D3: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813"/>
            <a:ext cx="9143999" cy="5853112"/>
          </a:xfrm>
        </p:spPr>
      </p:pic>
      <p:sp>
        <p:nvSpPr>
          <p:cNvPr id="84995" name="Text Box 1027"/>
          <p:cNvSpPr txBox="1">
            <a:spLocks noChangeArrowheads="1"/>
          </p:cNvSpPr>
          <p:nvPr/>
        </p:nvSpPr>
        <p:spPr bwMode="auto">
          <a:xfrm>
            <a:off x="467544" y="836712"/>
            <a:ext cx="8167688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Papyrus" pitchFamily="66" charset="0"/>
              </a:rPr>
              <a:t>[Mother Earth] … Our common home is being pillaged,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Papyrus" pitchFamily="66" charset="0"/>
              </a:rPr>
              <a:t> land laid waste and harmed with impunity …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Papyrus" pitchFamily="66" charset="0"/>
              </a:rPr>
              <a:t>Cowardice in defending it is a grave sin …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Papyrus" pitchFamily="66" charset="0"/>
              </a:rPr>
              <a:t>We cannot allow certain interests – interests which are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Papyrus" pitchFamily="66" charset="0"/>
              </a:rPr>
              <a:t>global but not universal – to take over, to dominate states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Papyrus" pitchFamily="66" charset="0"/>
              </a:rPr>
              <a:t>and international </a:t>
            </a:r>
            <a:r>
              <a:rPr lang="en-US" altLang="en-US" sz="2400" dirty="0" err="1">
                <a:solidFill>
                  <a:prstClr val="black"/>
                </a:solidFill>
                <a:latin typeface="Papyrus" pitchFamily="66" charset="0"/>
              </a:rPr>
              <a:t>organisations</a:t>
            </a:r>
            <a:r>
              <a:rPr lang="en-US" altLang="en-US" sz="2400" dirty="0">
                <a:solidFill>
                  <a:prstClr val="black"/>
                </a:solidFill>
                <a:latin typeface="Papyrus" pitchFamily="66" charset="0"/>
              </a:rPr>
              <a:t> and to continue destroying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Papyrus" pitchFamily="66" charset="0"/>
              </a:rPr>
              <a:t>creation.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Papyrus" pitchFamily="66" charset="0"/>
              </a:rPr>
              <a:t>Address of Pope Francis to the Second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Papyrus" pitchFamily="66" charset="0"/>
              </a:rPr>
              <a:t>World Meeting of Popular Movements, July 2015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prstClr val="black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992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1026" descr="Picture 10.png                                                 00034891Macintosh HD                   BB9E88D3: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813"/>
            <a:ext cx="9143999" cy="5853112"/>
          </a:xfrm>
        </p:spPr>
      </p:pic>
      <p:sp>
        <p:nvSpPr>
          <p:cNvPr id="84995" name="Text Box 1027"/>
          <p:cNvSpPr txBox="1">
            <a:spLocks noChangeArrowheads="1"/>
          </p:cNvSpPr>
          <p:nvPr/>
        </p:nvSpPr>
        <p:spPr bwMode="auto">
          <a:xfrm>
            <a:off x="467544" y="836712"/>
            <a:ext cx="7805342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Papyrus" pitchFamily="66" charset="0"/>
              </a:rPr>
              <a:t>[Mother Earth] … Our common home is being pillaged,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Papyrus" pitchFamily="66" charset="0"/>
              </a:rPr>
              <a:t> land laid waste and harmed with impunity …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Papyrus" pitchFamily="66" charset="0"/>
              </a:rPr>
              <a:t>Cowardice in defending it is a grave sin …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Papyrus" pitchFamily="66" charset="0"/>
              </a:rPr>
              <a:t>We cannot allow certain interests – interests which are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Papyrus" pitchFamily="66" charset="0"/>
              </a:rPr>
              <a:t>global but not universal – to take over, to dominate states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Papyrus" pitchFamily="66" charset="0"/>
              </a:rPr>
              <a:t>and international </a:t>
            </a:r>
            <a:r>
              <a:rPr lang="en-US" altLang="en-US" sz="2400" dirty="0" err="1">
                <a:solidFill>
                  <a:prstClr val="black"/>
                </a:solidFill>
                <a:latin typeface="Papyrus" pitchFamily="66" charset="0"/>
              </a:rPr>
              <a:t>organisations</a:t>
            </a:r>
            <a:r>
              <a:rPr lang="en-US" altLang="en-US" sz="2400" dirty="0">
                <a:solidFill>
                  <a:prstClr val="black"/>
                </a:solidFill>
                <a:latin typeface="Papyrus" pitchFamily="66" charset="0"/>
              </a:rPr>
              <a:t> and to continue destroying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Papyrus" pitchFamily="66" charset="0"/>
              </a:rPr>
              <a:t>creation.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Papyrus" pitchFamily="66" charset="0"/>
              </a:rPr>
              <a:t>Address of Pope Francis to the Second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Papyrus" pitchFamily="66" charset="0"/>
              </a:rPr>
              <a:t>World Meeting of Popular Movements, July 2015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prstClr val="black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864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026" descr="Professor German.png                                           002D72AAMacintosh HD                   BB9E88D3: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0"/>
            <a:ext cx="4419600" cy="6858000"/>
          </a:xfrm>
        </p:spPr>
      </p:pic>
      <p:sp>
        <p:nvSpPr>
          <p:cNvPr id="63491" name="Text Box 1027"/>
          <p:cNvSpPr txBox="1">
            <a:spLocks noChangeArrowheads="1"/>
          </p:cNvSpPr>
          <p:nvPr/>
        </p:nvSpPr>
        <p:spPr bwMode="auto">
          <a:xfrm>
            <a:off x="6699250" y="6172200"/>
            <a:ext cx="2444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prstClr val="black"/>
                </a:solidFill>
                <a:latin typeface="Times" charset="0"/>
              </a:rPr>
              <a:t>John Schellnhuber</a:t>
            </a:r>
          </a:p>
        </p:txBody>
      </p:sp>
    </p:spTree>
    <p:extLst>
      <p:ext uri="{BB962C8B-B14F-4D97-AF65-F5344CB8AC3E}">
        <p14:creationId xmlns:p14="http://schemas.microsoft.com/office/powerpoint/2010/main" val="1902845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Zizioulas and Turkson.png                                      002D72AAMacintosh HD                   BB9E88D3: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8598"/>
            <a:ext cx="8229600" cy="5651542"/>
          </a:xfrm>
        </p:spPr>
      </p:pic>
    </p:spTree>
    <p:extLst>
      <p:ext uri="{BB962C8B-B14F-4D97-AF65-F5344CB8AC3E}">
        <p14:creationId xmlns:p14="http://schemas.microsoft.com/office/powerpoint/2010/main" val="417812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Pope Francis.png                                               002D72AAMacintosh HD                   BB9E88D3: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924944"/>
            <a:ext cx="4330824" cy="2151735"/>
          </a:xfrm>
        </p:spPr>
      </p:pic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631825" y="1516063"/>
            <a:ext cx="815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prstClr val="black"/>
              </a:solidFill>
              <a:latin typeface="Times" charset="0"/>
            </a:endParaRPr>
          </a:p>
        </p:txBody>
      </p:sp>
      <p:graphicFrame>
        <p:nvGraphicFramePr>
          <p:cNvPr id="68612" name="Object 4"/>
          <p:cNvGraphicFramePr>
            <a:graphicFrameLocks noChangeAspect="1"/>
          </p:cNvGraphicFramePr>
          <p:nvPr/>
        </p:nvGraphicFramePr>
        <p:xfrm>
          <a:off x="457200" y="168275"/>
          <a:ext cx="5487988" cy="301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4" imgW="5486400" imgH="3017520" progId="Word.Document.8">
                  <p:embed/>
                </p:oleObj>
              </mc:Choice>
              <mc:Fallback>
                <p:oleObj name="Document" r:id="rId4" imgW="5486400" imgH="30175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8275"/>
                        <a:ext cx="5487988" cy="301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4659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Pope Francis.png                                               002D72AAMacintosh HD                   BB9E88D3: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429000"/>
            <a:ext cx="4978896" cy="2473725"/>
          </a:xfrm>
        </p:spPr>
      </p:pic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631825" y="1516063"/>
            <a:ext cx="815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prstClr val="black"/>
              </a:solidFill>
              <a:latin typeface="Times" charset="0"/>
            </a:endParaRPr>
          </a:p>
        </p:txBody>
      </p:sp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457200" y="215900"/>
          <a:ext cx="5487988" cy="291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ocument" r:id="rId4" imgW="5486400" imgH="2919984" progId="Word.Document.8">
                  <p:embed/>
                </p:oleObj>
              </mc:Choice>
              <mc:Fallback>
                <p:oleObj name="Document" r:id="rId4" imgW="5486400" imgH="291998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15900"/>
                        <a:ext cx="5487988" cy="291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7987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026" descr="Pope Francis.png                                               002D72AAMacintosh HD                   BB9E88D3: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356992"/>
            <a:ext cx="5050904" cy="2509501"/>
          </a:xfrm>
        </p:spPr>
      </p:pic>
      <p:sp>
        <p:nvSpPr>
          <p:cNvPr id="76803" name="Text Box 1027"/>
          <p:cNvSpPr txBox="1">
            <a:spLocks noChangeArrowheads="1"/>
          </p:cNvSpPr>
          <p:nvPr/>
        </p:nvSpPr>
        <p:spPr bwMode="auto">
          <a:xfrm>
            <a:off x="631825" y="1516063"/>
            <a:ext cx="815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prstClr val="black"/>
              </a:solidFill>
              <a:latin typeface="Times" charset="0"/>
            </a:endParaRPr>
          </a:p>
        </p:txBody>
      </p:sp>
      <p:graphicFrame>
        <p:nvGraphicFramePr>
          <p:cNvPr id="76804" name="Object 1028"/>
          <p:cNvGraphicFramePr>
            <a:graphicFrameLocks noChangeAspect="1"/>
          </p:cNvGraphicFramePr>
          <p:nvPr/>
        </p:nvGraphicFramePr>
        <p:xfrm>
          <a:off x="457200" y="215900"/>
          <a:ext cx="5487988" cy="291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Document" r:id="rId4" imgW="5486400" imgH="2919984" progId="Word.Document.8">
                  <p:embed/>
                </p:oleObj>
              </mc:Choice>
              <mc:Fallback>
                <p:oleObj name="Document" r:id="rId4" imgW="5486400" imgH="291998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15900"/>
                        <a:ext cx="5487988" cy="291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8909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489</Words>
  <Application>Microsoft Office PowerPoint</Application>
  <PresentationFormat>On-screen Show (4:3)</PresentationFormat>
  <Paragraphs>63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9" baseType="lpstr"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effects has global warming had  so far?</vt:lpstr>
      <vt:lpstr>Global sea level has been rising by about 2mm a year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Maloney</dc:creator>
  <cp:lastModifiedBy>Anna Maloney</cp:lastModifiedBy>
  <cp:revision>1</cp:revision>
  <dcterms:created xsi:type="dcterms:W3CDTF">2015-09-14T14:13:52Z</dcterms:created>
  <dcterms:modified xsi:type="dcterms:W3CDTF">2015-09-14T14:21:02Z</dcterms:modified>
</cp:coreProperties>
</file>