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2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5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6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8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0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1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2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3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  <p:sldMasterId id="2147483786" r:id="rId10"/>
    <p:sldMasterId id="2147483800" r:id="rId11"/>
    <p:sldMasterId id="2147483814" r:id="rId12"/>
    <p:sldMasterId id="2147483828" r:id="rId13"/>
    <p:sldMasterId id="2147483842" r:id="rId14"/>
    <p:sldMasterId id="2147483856" r:id="rId15"/>
    <p:sldMasterId id="2147483870" r:id="rId16"/>
    <p:sldMasterId id="2147483884" r:id="rId17"/>
    <p:sldMasterId id="2147483898" r:id="rId18"/>
    <p:sldMasterId id="2147483912" r:id="rId19"/>
    <p:sldMasterId id="2147483926" r:id="rId20"/>
    <p:sldMasterId id="2147483940" r:id="rId21"/>
    <p:sldMasterId id="2147483954" r:id="rId22"/>
    <p:sldMasterId id="2147483968" r:id="rId23"/>
    <p:sldMasterId id="2147483982" r:id="rId24"/>
  </p:sldMasterIdLst>
  <p:sldIdLst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64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248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248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98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573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27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894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405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6791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151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836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3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45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72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574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87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0464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360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990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685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61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738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94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924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19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937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0301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51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111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401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046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77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789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2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680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138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471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855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518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315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674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536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731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467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8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248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415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899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891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851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829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875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5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475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765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55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9621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6361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501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890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118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7643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307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4587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654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646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34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185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2729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810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206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616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705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749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986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339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81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64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062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770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869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463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695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517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922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402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153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542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24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2837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883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684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607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367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838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491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4225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263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00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8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08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4861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957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904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144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0403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1170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4628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3850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684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3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69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343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042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6147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9677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438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6976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952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2295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3984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998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1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060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83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0140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284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599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846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8285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548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887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997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16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8516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182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719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706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684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231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124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9375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867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6202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52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0086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981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2655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7091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8085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0509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651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0740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4484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1997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26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1982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4016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6333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397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544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751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3108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067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9265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90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08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413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3234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867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8889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9164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7032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9582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63379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4833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6063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6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2872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8349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7900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922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3771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1390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21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772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1602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4385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91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0383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109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296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5926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539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979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333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5232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0822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7219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10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488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6713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5709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3232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0882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2450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499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10104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1476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5220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96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4884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4905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3855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5902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1056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81106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3647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1912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2705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6247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6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54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4342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9358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2771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9467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6250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5664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6252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7036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5528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0158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25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7641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8054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77218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08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000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35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04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40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320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21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225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56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35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487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37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91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33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44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93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91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0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3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892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85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63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82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124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11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38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1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8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1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03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53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44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18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78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59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259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56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074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376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264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5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322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019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89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25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944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890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53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62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9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686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425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876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049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200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766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861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936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89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3AD40-3703-4E17-9030-2745B51D6A0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766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2CF3-2301-4FC0-A8F1-87C0F2FAC319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015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DB15-B412-4857-A73E-07AB3BAEDB7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32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81CBE7A-4115-4C12-8110-D113C70893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37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E50322-C630-4BE6-B494-E338112F183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380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2E564-7080-4D7D-A49F-A7C3A8457A4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804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5F5F9-3878-4E71-B02D-A656EB13BDC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093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55B92-39B3-45B3-B5BF-8876A48FAF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0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E0F29-7E31-4299-A7E9-DCB7BD22DDAD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15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C008-8A5D-48AC-A027-769582A7C70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233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8-0D4A-4F27-8E22-0E372EDF76C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18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1C37C-66F0-41DD-9CEC-ADA46036E7FF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41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55ED5-02D9-45FE-8586-636FDAF9596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1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slideLayout" Target="../slideLayouts/slideLayout247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theme" Target="../theme/theme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8375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6724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992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1804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7102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5195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07859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947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446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1049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9603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8119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3281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7788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4013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478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7192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048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994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6587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712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856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2353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87385B-9BCD-4653-B8DF-41CFFE6B0805}" type="slidenum">
              <a:rPr lang="en-US" altLang="en-US">
                <a:solidFill>
                  <a:prstClr val="black">
                    <a:tint val="75000"/>
                  </a:prstClr>
                </a:solidFill>
                <a:latin typeface="Times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1521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2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The causes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Melting glaciers and thermal expansion of seawater responsible for sea level rise</a:t>
            </a:r>
          </a:p>
        </p:txBody>
      </p:sp>
    </p:spTree>
    <p:extLst>
      <p:ext uri="{BB962C8B-B14F-4D97-AF65-F5344CB8AC3E}">
        <p14:creationId xmlns:p14="http://schemas.microsoft.com/office/powerpoint/2010/main" val="1187312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0773376" presetClass="entr" presetSubtype="3580390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i="1"/>
              <a:t>What lies ahead?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A 2.1° rise will expose between 2.3 and 3 billion people to the risk of </a:t>
            </a:r>
            <a:r>
              <a:rPr lang="en-US" altLang="en-US" sz="2000">
                <a:solidFill>
                  <a:srgbClr val="F0000B"/>
                </a:solidFill>
                <a:latin typeface="Palatino" charset="0"/>
              </a:rPr>
              <a:t>water shortages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. 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Soils will become a net source of carbon rather than a net sink.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The proportion of land experiencing extreme drought is predicted to rise from 3 per cent today to 30 per cent: </a:t>
            </a:r>
            <a:r>
              <a:rPr lang="en-US" altLang="en-US" sz="2000">
                <a:solidFill>
                  <a:srgbClr val="F0000B"/>
                </a:solidFill>
                <a:latin typeface="Palatino" charset="0"/>
              </a:rPr>
              <a:t>with consequent crop reductions</a:t>
            </a:r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 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The thermohaline circulation (THC) could weaken or shut down.</a:t>
            </a:r>
          </a:p>
          <a:p>
            <a:pPr>
              <a:buFont typeface="Wingdings" pitchFamily="2" charset="2"/>
              <a:buNone/>
            </a:pPr>
            <a:endParaRPr lang="en-US" altLang="en-US" sz="2000">
              <a:effectLst>
                <a:outerShdw blurRad="38100" dist="38100" dir="2700000" algn="tl">
                  <a:srgbClr val="FFFFFF"/>
                </a:outerShdw>
              </a:effectLst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1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LandUse2.5.jpg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7545719" cy="4176464"/>
          </a:xfrm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736725" y="288925"/>
            <a:ext cx="4916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The Global Ocean Circulation System</a:t>
            </a:r>
            <a:r>
              <a:rPr lang="en-US" altLang="en-US" sz="2400">
                <a:solidFill>
                  <a:prstClr val="black"/>
                </a:solidFill>
                <a:latin typeface="Times" charset="0"/>
              </a:rPr>
              <a:t> 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041525" y="5668963"/>
            <a:ext cx="5984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" charset="0"/>
              </a:rPr>
              <a:t>The day after tomorrow … ?</a:t>
            </a:r>
            <a:endParaRPr lang="en-US" altLang="en-US" sz="2400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0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380224" presetClass="entr" presetSubtype="352341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i="1"/>
              <a:t>What lies ahead?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	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A rise in the middle of the expected range commits 15 to 37 per cent of the world’s species to extinction by 2050. </a:t>
            </a:r>
          </a:p>
          <a:p>
            <a:pPr lvl="2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	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At 1.4° coral reefs in the Indian Ocean will become extinct. </a:t>
            </a:r>
          </a:p>
          <a:p>
            <a:pPr lvl="2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	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With 2° 97 per cent of the world’s coral reefs will bleach. </a:t>
            </a:r>
          </a:p>
          <a:p>
            <a:pPr lvl="2">
              <a:lnSpc>
                <a:spcPct val="90000"/>
              </a:lnSpc>
            </a:pP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	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The oceans will acidify (from 8.2 to 7.7 by century’s end): too acid for sea creatures – including plankton – to make shells. </a:t>
            </a:r>
          </a:p>
          <a:p>
            <a:pPr>
              <a:lnSpc>
                <a:spcPct val="90000"/>
              </a:lnSpc>
            </a:pPr>
            <a:endParaRPr lang="en-US" altLang="en-US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322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i="1"/>
              <a:t>What lies ahead?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Even a small degree of warming could cause the loss of much of the Amazon rain forest, leading to the disappearance of rainfall. </a:t>
            </a:r>
          </a:p>
          <a:p>
            <a:pPr lvl="2">
              <a:lnSpc>
                <a:spcPct val="90000"/>
              </a:lnSpc>
            </a:pPr>
            <a:r>
              <a: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The Amazon has the potential to release 730 tonnes of carbon – about 10 per cent of man-made emissions – every year for 75 years (this is an example of </a:t>
            </a:r>
            <a:r>
              <a:rPr lang="en-US" altLang="en-US" sz="2800" i="1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positive feedback</a:t>
            </a:r>
            <a:r>
              <a:rPr lang="en-US" alt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: climate change accelerating itself).</a:t>
            </a:r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  </a:t>
            </a:r>
          </a:p>
          <a:p>
            <a:pPr lvl="2">
              <a:lnSpc>
                <a:spcPct val="90000"/>
              </a:lnSpc>
              <a:buFont typeface="Wingdings" pitchFamily="2" charset="2"/>
              <a:buNone/>
            </a:pPr>
            <a:endParaRPr lang="en-US" altLang="en-US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485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209216" presetClass="entr" presetSubtype="358070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209216" presetClass="entr" presetSubtype="358070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i="1"/>
              <a:t>What lies ahead?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altLang="en-US" sz="3200">
                <a:effectLst>
                  <a:outerShdw blurRad="38100" dist="38100" dir="2700000" algn="tl">
                    <a:srgbClr val="FFFFFF"/>
                  </a:outerShdw>
                </a:effectLst>
                <a:cs typeface="Times" charset="0"/>
              </a:rPr>
              <a:t>-	</a:t>
            </a:r>
            <a:r>
              <a:rPr lang="en-US" altLang="en-US" sz="3200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Rising sea levels will allow salt water to pollute the drinking water of some of the world’s largest coastal cities: Shanghai, Manila, Jakarta, Bangkok, Kolkata, Mumbai, Karachi, Lagos, Buenos Aires and Lima. </a:t>
            </a:r>
          </a:p>
          <a:p>
            <a:pPr>
              <a:buFont typeface="Wingdings" pitchFamily="2" charset="2"/>
              <a:buNone/>
            </a:pP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7247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rofessor German.png                                           002D72AA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4664"/>
            <a:ext cx="3931914" cy="5853112"/>
          </a:xfrm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0" y="2204864"/>
            <a:ext cx="4644008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B00EC"/>
                </a:solidFill>
                <a:latin typeface="Adobe Garamond Pro" charset="0"/>
              </a:rPr>
              <a:t>‘To avoid disaster we need to </a:t>
            </a:r>
            <a:r>
              <a:rPr lang="en-US" altLang="en-US" sz="2800" dirty="0" smtClean="0">
                <a:solidFill>
                  <a:srgbClr val="0B00EC"/>
                </a:solidFill>
                <a:latin typeface="Adobe Garamond Pro" charset="0"/>
              </a:rPr>
              <a:t>cut </a:t>
            </a:r>
            <a:r>
              <a:rPr lang="en-US" altLang="en-US" sz="2800" dirty="0">
                <a:solidFill>
                  <a:srgbClr val="0B00EC"/>
                </a:solidFill>
                <a:latin typeface="Adobe Garamond Pro" charset="0"/>
              </a:rPr>
              <a:t>emissions by 5% by 2050, </a:t>
            </a:r>
            <a:r>
              <a:rPr lang="en-US" altLang="en-US" sz="2800" dirty="0" smtClean="0">
                <a:solidFill>
                  <a:srgbClr val="0B00EC"/>
                </a:solidFill>
                <a:latin typeface="Adobe Garamond Pro" charset="0"/>
              </a:rPr>
              <a:t>and </a:t>
            </a:r>
            <a:r>
              <a:rPr lang="en-US" altLang="en-US" sz="2800" dirty="0">
                <a:solidFill>
                  <a:srgbClr val="0B00EC"/>
                </a:solidFill>
                <a:latin typeface="Adobe Garamond Pro" charset="0"/>
              </a:rPr>
              <a:t>by 80-90% and phased out </a:t>
            </a:r>
            <a:r>
              <a:rPr lang="en-US" altLang="en-US" sz="2800" dirty="0" smtClean="0">
                <a:solidFill>
                  <a:srgbClr val="0B00EC"/>
                </a:solidFill>
                <a:latin typeface="Adobe Garamond Pro" charset="0"/>
              </a:rPr>
              <a:t>completely </a:t>
            </a:r>
            <a:r>
              <a:rPr lang="en-US" altLang="en-US" sz="2800" dirty="0">
                <a:solidFill>
                  <a:srgbClr val="0B00EC"/>
                </a:solidFill>
                <a:latin typeface="Adobe Garamond Pro" charset="0"/>
              </a:rPr>
              <a:t>in developed economies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B00EC"/>
                </a:solidFill>
                <a:latin typeface="Adobe Garamond Pro" charset="0"/>
              </a:rPr>
              <a:t>by the end of the century.’ </a:t>
            </a:r>
            <a:endParaRPr lang="en-US" altLang="en-US" sz="2800" dirty="0" smtClean="0">
              <a:solidFill>
                <a:srgbClr val="0B00EC"/>
              </a:solidFill>
              <a:latin typeface="Adobe Garamond Pro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rgbClr val="0B00EC"/>
              </a:solidFill>
              <a:latin typeface="Adobe Garamond Pro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srgbClr val="0B00EC"/>
              </a:solidFill>
              <a:latin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79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Pope Francis.png                                               002D72AA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0" y="0"/>
            <a:ext cx="48212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‘Humanity is called on to recognize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the need for changes in lifestyle,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production and consumption, in order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to combat this warming or at least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the human causes which produce 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 aggravate it.’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en-US" altLang="en-US" sz="2400" i="1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Laudato si</a:t>
            </a:r>
            <a:r>
              <a:rPr lang="en-US" altLang="en-US" sz="2400">
                <a:solidFill>
                  <a:srgbClr val="FAFFFF"/>
                </a:solidFill>
                <a:latin typeface="Adobe Garamond Pro" charset="0"/>
                <a:ea typeface="Arial Unicode MS" pitchFamily="34" charset="-128"/>
                <a:cs typeface="Arial Unicode MS" pitchFamily="34" charset="-128"/>
              </a:rPr>
              <a:t>, 165 </a:t>
            </a:r>
          </a:p>
        </p:txBody>
      </p:sp>
    </p:spTree>
    <p:extLst>
      <p:ext uri="{BB962C8B-B14F-4D97-AF65-F5344CB8AC3E}">
        <p14:creationId xmlns:p14="http://schemas.microsoft.com/office/powerpoint/2010/main" val="1443421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Pope Francis.png                                               002D72AA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8229600" cy="4088811"/>
          </a:xfrm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0" y="304800"/>
            <a:ext cx="815657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‘The pace of consumption, waste and environmental change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has so stretched the planet’s capacity that our contemporary lifestyle,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 unsustainable as it is, can only precipitate catastrophes, such as those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 which even now periodically occur in different parts of the world.’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			</a:t>
            </a:r>
            <a:r>
              <a:rPr lang="en-US" altLang="en-US" sz="2000" b="1" i="1">
                <a:solidFill>
                  <a:prstClr val="black"/>
                </a:solidFill>
                <a:latin typeface="Papyrus" pitchFamily="66" charset="0"/>
              </a:rPr>
              <a:t>Laudato si</a:t>
            </a:r>
            <a:r>
              <a:rPr lang="en-US" altLang="en-US" sz="2000" b="1">
                <a:solidFill>
                  <a:prstClr val="black"/>
                </a:solidFill>
                <a:latin typeface="Papyrus" pitchFamily="66" charset="0"/>
              </a:rPr>
              <a:t>, 161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b="1">
              <a:solidFill>
                <a:prstClr val="black"/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95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1808163" y="1273175"/>
          <a:ext cx="5526087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3" imgW="5524500" imgH="4311396" progId="Word.Document.8">
                  <p:embed/>
                </p:oleObj>
              </mc:Choice>
              <mc:Fallback>
                <p:oleObj name="Document" r:id="rId3" imgW="5524500" imgH="431139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1273175"/>
                        <a:ext cx="5526087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4391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&#10;Picture 2.png 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5725"/>
            <a:ext cx="7704856" cy="5569337"/>
          </a:xfrm>
        </p:spPr>
      </p:pic>
    </p:spTree>
    <p:extLst>
      <p:ext uri="{BB962C8B-B14F-4D97-AF65-F5344CB8AC3E}">
        <p14:creationId xmlns:p14="http://schemas.microsoft.com/office/powerpoint/2010/main" val="822726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Impacts of rising sea level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Coastal erosion </a:t>
            </a:r>
          </a:p>
          <a:p>
            <a:pPr>
              <a:buFont typeface="Wingdings" pitchFamily="2" charset="2"/>
              <a:buNone/>
            </a:pP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Inundation</a:t>
            </a:r>
          </a:p>
          <a:p>
            <a:pPr>
              <a:buFont typeface="Wingdings" pitchFamily="2" charset="2"/>
              <a:buNone/>
            </a:pP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Saltwater intrusion into soil and groundwater</a:t>
            </a:r>
          </a:p>
          <a:p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499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Water14.jpg   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6984776" cy="6209723"/>
          </a:xfrm>
          <a:ln/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124200" y="0"/>
            <a:ext cx="340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Water is the new gold: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6209723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1DC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Global consumption is doubling every 25 years</a:t>
            </a:r>
            <a:endParaRPr lang="en-US" altLang="en-US" sz="3600" i="1" dirty="0">
              <a:solidFill>
                <a:srgbClr val="001DCE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7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212288" presetClass="entr" presetSubtype="352360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212288" presetClass="entr" presetSubtype="3523617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utoUpdateAnimBg="0"/>
      <p:bldP spid="9114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1143000"/>
            <a:ext cx="8656638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Access to safe, drinkable water  is a basic and universal human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right, since it is essential to human survival and, as such, is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condition for the exercise of other human rights</a:t>
            </a:r>
            <a:r>
              <a:rPr lang="en-US" altLang="en-US" sz="2400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.’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			Laudato si, 30.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Papyrus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Unusual in being italicised. Pope Francis also alerts us to the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Papyrus" pitchFamily="66" charset="0"/>
                <a:ea typeface="Arial Unicode MS" pitchFamily="34" charset="-128"/>
                <a:cs typeface="Arial Unicode MS" pitchFamily="34" charset="-128"/>
              </a:rPr>
              <a:t>danger of multinational business taking control of water.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Papyru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986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0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Every</a:t>
            </a:r>
            <a:r>
              <a:rPr lang="en-US" altLang="en-US" sz="36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n-US" altLang="en-US" sz="3600" b="0" i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year 80 million extra people</a:t>
            </a:r>
            <a:r>
              <a:rPr lang="en-US" altLang="en-US" sz="36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need water – as supply shrinks</a:t>
            </a:r>
            <a:r>
              <a:rPr lang="en-US" altLang="en-US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doni SvtyTwo ITC TT-Book" charset="0"/>
              </a:rPr>
              <a:t> 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>
                <a:solidFill>
                  <a:srgbClr val="F5001D"/>
                </a:solidFill>
                <a:latin typeface="Verdana" pitchFamily="34" charset="0"/>
              </a:rPr>
              <a:t>By 2050</a:t>
            </a:r>
            <a:r>
              <a:rPr lang="en-US" altLang="en-US" sz="2400">
                <a:solidFill>
                  <a:srgbClr val="F5001D"/>
                </a:solidFill>
                <a:latin typeface="Verdana" pitchFamily="34" charset="0"/>
              </a:rPr>
              <a:t>:</a:t>
            </a: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– India will have 563 million </a:t>
            </a:r>
            <a:r>
              <a:rPr lang="en-US" alt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more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people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– China will have 187 million </a:t>
            </a:r>
            <a:r>
              <a:rPr lang="en-US" alt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more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people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– Pakistan will have 200 million </a:t>
            </a:r>
            <a:r>
              <a:rPr lang="en-US" altLang="en-US" sz="2400" b="1" i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more</a:t>
            </a: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people (one of the world’s most arid countries, with 141 million today)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– Egypt, Iran, Mexico: 50% population increase in each</a:t>
            </a:r>
          </a:p>
          <a:p>
            <a:pPr>
              <a:lnSpc>
                <a:spcPct val="90000"/>
              </a:lnSpc>
            </a:pP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418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water-challenged world</a:t>
            </a:r>
          </a:p>
        </p:txBody>
      </p:sp>
      <p:pic>
        <p:nvPicPr>
          <p:cNvPr id="942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6963" y="1600200"/>
            <a:ext cx="2752725" cy="4530725"/>
          </a:xfrm>
        </p:spPr>
      </p:pic>
      <p:sp>
        <p:nvSpPr>
          <p:cNvPr id="942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30725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400 of China’s 600 cities are in severe drought.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The same is true of 22 countries in Africa.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In Mexico City and Arizona there is no water left.</a:t>
            </a:r>
          </a:p>
          <a:p>
            <a:r>
              <a:rPr lang="en-US" altLang="en-US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If things go on as they are, by 2025 two-thirds of the world will have little water. </a:t>
            </a:r>
          </a:p>
        </p:txBody>
      </p:sp>
    </p:spTree>
    <p:extLst>
      <p:ext uri="{BB962C8B-B14F-4D97-AF65-F5344CB8AC3E}">
        <p14:creationId xmlns:p14="http://schemas.microsoft.com/office/powerpoint/2010/main" val="3741535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ature scene 1.png                                             000FA1FDMacintosh HD                   BCFB952A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581275" y="381000"/>
            <a:ext cx="531812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B00E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The fading rainbow of life on earth 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B00EC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09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869824" presetClass="entr" presetSubtype="3589888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LandUse4.jpg  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0"/>
            <a:ext cx="4419600" cy="6858000"/>
          </a:xfrm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69925" y="441325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5C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1979</a:t>
            </a:r>
            <a:endParaRPr lang="en-US" altLang="en-US" sz="24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62000" y="36576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5C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2003</a:t>
            </a:r>
            <a:endParaRPr lang="en-US" altLang="en-US" sz="24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7146925" y="822325"/>
            <a:ext cx="1149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Times" charset="0"/>
              </a:rPr>
              <a:t>Melting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Times" charset="0"/>
              </a:rPr>
              <a:t>glaciers</a:t>
            </a:r>
          </a:p>
        </p:txBody>
      </p:sp>
    </p:spTree>
    <p:extLst>
      <p:ext uri="{BB962C8B-B14F-4D97-AF65-F5344CB8AC3E}">
        <p14:creationId xmlns:p14="http://schemas.microsoft.com/office/powerpoint/2010/main" val="3229041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0774144" presetClass="entr" presetSubtype="358044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Geo2.jpg                                                       000348BD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5000" y="-457200"/>
            <a:ext cx="11049000" cy="7315200"/>
          </a:xfrm>
        </p:spPr>
      </p:pic>
    </p:spTree>
    <p:extLst>
      <p:ext uri="{BB962C8B-B14F-4D97-AF65-F5344CB8AC3E}">
        <p14:creationId xmlns:p14="http://schemas.microsoft.com/office/powerpoint/2010/main" val="840925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08869"/>
            <a:ext cx="6350000" cy="4191000"/>
          </a:xfrm>
          <a:ln/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066800" y="304800"/>
            <a:ext cx="71628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With 2° of warming, all the ice at the Arctic will melt in summer: no more polar bears, walruses or the ecosystem that supports them. </a:t>
            </a:r>
            <a:br>
              <a:rPr lang="en-US" altLang="en-US" sz="2800" i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</a:br>
            <a:endParaRPr lang="en-US" altLang="en-US" sz="2400" i="1">
              <a:solidFill>
                <a:prstClr val="black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09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icture 10.png                                                 00034891Macintosh HD                   BB9E88D3: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763000" cy="6858000"/>
          </a:xfrm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28600" y="0"/>
            <a:ext cx="28702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latin typeface="Times" charset="0"/>
              </a:rPr>
              <a:t>Peru’s Quelccaya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latin typeface="Times" charset="0"/>
              </a:rPr>
              <a:t>ice cap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latin typeface="Times" charset="0"/>
              </a:rPr>
              <a:t>in the Andes …</a:t>
            </a:r>
            <a:r>
              <a:rPr lang="en-US" altLang="en-US" sz="3200" i="1">
                <a:solidFill>
                  <a:prstClr val="black"/>
                </a:solidFill>
                <a:latin typeface="Times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4479925" y="563563"/>
            <a:ext cx="28225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prstClr val="black"/>
                </a:solidFill>
                <a:latin typeface="Times" charset="0"/>
              </a:rPr>
              <a:t>Retreating by up to 200m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>
                <a:solidFill>
                  <a:prstClr val="black"/>
                </a:solidFill>
                <a:latin typeface="Times" charset="0"/>
              </a:rPr>
              <a:t>a year 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5699125" y="1874838"/>
            <a:ext cx="1428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i="1">
                <a:solidFill>
                  <a:prstClr val="black"/>
                </a:solidFill>
                <a:latin typeface="Times" charset="0"/>
              </a:rPr>
              <a:t>All gone by 2100 …</a:t>
            </a:r>
            <a:endParaRPr lang="en-US" altLang="en-US" sz="2400" b="1" i="1">
              <a:solidFill>
                <a:prstClr val="black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997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378304" presetClass="entr" presetSubtype="3580548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378304" presetClass="entr" presetSubtype="3580569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autoUpdateAnimBg="0"/>
      <p:bldP spid="11059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… and all this with just 0.6</a:t>
            </a:r>
            <a:r>
              <a:rPr lang="en-US" altLang="en-US" baseline="42000"/>
              <a:t>o</a:t>
            </a:r>
            <a:endParaRPr lang="en-US" alt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The conservative consensus is that global temperatures are likely to rise by between 1.8 and 4.0° this century, with a possible maximum of 6.4°. some scientists think this way too low: that it could be up to 11.5°: very unlikely – but </a:t>
            </a: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possible</a:t>
            </a:r>
            <a:r>
              <a:rPr lang="en-US" altLang="en-US" i="1">
                <a:effectLst>
                  <a:outerShdw blurRad="38100" dist="38100" dir="2700000" algn="tl">
                    <a:srgbClr val="FFFFFF"/>
                  </a:outerShdw>
                </a:effectLst>
                <a:latin typeface="Palatino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9463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At rates higher than the minimum rise global food production will be seriously affected: </a:t>
            </a:r>
            <a:r>
              <a:rPr lang="en-US" altLang="en-US">
                <a:solidFill>
                  <a:srgbClr val="FF0027"/>
                </a:solidFill>
              </a:rPr>
              <a:t>entire regions will become too hot and dry to grow crops</a:t>
            </a: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>
                <a:solidFill>
                  <a:srgbClr val="FF0027"/>
                </a:solidFill>
              </a:rPr>
              <a:t>Rice yields fall by 15 per cent for every degree of warming</a:t>
            </a:r>
            <a:endParaRPr lang="en-US" alt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690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379072" presetClass="entr" presetSubtype="3580599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379072" presetClass="entr" presetSubtype="3580599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/>
              <a:t>A taste of what is to come?</a:t>
            </a:r>
            <a:br>
              <a:rPr lang="en-US" altLang="en-US" sz="3600"/>
            </a:br>
            <a:r>
              <a:rPr lang="en-US" altLang="en-US" sz="3600"/>
              <a:t> </a:t>
            </a:r>
            <a:r>
              <a:rPr lang="en-US" altLang="en-US" sz="2800" i="1"/>
              <a:t>The Chicago heat wave of 1995</a:t>
            </a:r>
            <a:endParaRPr lang="en-US" altLang="en-US" sz="360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Temperatures of 38-41°C on five consecutive days</a:t>
            </a:r>
          </a:p>
          <a:p>
            <a:r>
              <a:rPr lang="en-US" altLang="en-US" sz="2400" i="1">
                <a:solidFill>
                  <a:srgbClr val="F0000B"/>
                </a:solidFill>
              </a:rPr>
              <a:t>Chicago is in the centre of the US corn belt</a:t>
            </a:r>
          </a:p>
          <a:p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The intense heat shrank the US corn harvest that year </a:t>
            </a:r>
            <a:r>
              <a:rPr lang="en-US" altLang="en-US" sz="2400" i="1">
                <a:solidFill>
                  <a:srgbClr val="FF0027"/>
                </a:solidFill>
              </a:rPr>
              <a:t>by 15%</a:t>
            </a:r>
            <a:endParaRPr lang="en-US" altLang="en-US" sz="2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en-US" alt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= 3 billion dollars</a:t>
            </a:r>
          </a:p>
        </p:txBody>
      </p:sp>
    </p:spTree>
    <p:extLst>
      <p:ext uri="{BB962C8B-B14F-4D97-AF65-F5344CB8AC3E}">
        <p14:creationId xmlns:p14="http://schemas.microsoft.com/office/powerpoint/2010/main" val="3681506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677</Words>
  <Application>Microsoft Office PowerPoint</Application>
  <PresentationFormat>On-screen Show (4:3)</PresentationFormat>
  <Paragraphs>81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Document</vt:lpstr>
      <vt:lpstr>The causes</vt:lpstr>
      <vt:lpstr>Impacts of rising sea level </vt:lpstr>
      <vt:lpstr>PowerPoint Presentation</vt:lpstr>
      <vt:lpstr>PowerPoint Presentation</vt:lpstr>
      <vt:lpstr>PowerPoint Presentation</vt:lpstr>
      <vt:lpstr>PowerPoint Presentation</vt:lpstr>
      <vt:lpstr>… and all this with just 0.6o</vt:lpstr>
      <vt:lpstr>PowerPoint Presentation</vt:lpstr>
      <vt:lpstr>A taste of what is to come?  The Chicago heat wave of 1995</vt:lpstr>
      <vt:lpstr>What lies ahead?</vt:lpstr>
      <vt:lpstr>PowerPoint Presentation</vt:lpstr>
      <vt:lpstr>What lies ahead?</vt:lpstr>
      <vt:lpstr>What lies ahead?</vt:lpstr>
      <vt:lpstr>What lies ahead?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 year 80 million extra people need water – as supply shrinks </vt:lpstr>
      <vt:lpstr>A water-challenged world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causes</dc:title>
  <dc:creator>Anna Maloney</dc:creator>
  <cp:lastModifiedBy>Anna Maloney</cp:lastModifiedBy>
  <cp:revision>4</cp:revision>
  <dcterms:created xsi:type="dcterms:W3CDTF">2015-09-14T14:21:59Z</dcterms:created>
  <dcterms:modified xsi:type="dcterms:W3CDTF">2015-09-14T14:35:11Z</dcterms:modified>
</cp:coreProperties>
</file>