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B2D700-370A-4BFA-B158-A6920D93C0C0}" type="doc">
      <dgm:prSet loTypeId="urn:microsoft.com/office/officeart/2005/8/layout/cycle2" loCatId="cycle" qsTypeId="urn:microsoft.com/office/officeart/2005/8/quickstyle/simple1" qsCatId="simple" csTypeId="urn:microsoft.com/office/officeart/2005/8/colors/accent6_1" csCatId="accent6" phldr="1"/>
      <dgm:spPr/>
      <dgm:t>
        <a:bodyPr/>
        <a:lstStyle/>
        <a:p>
          <a:endParaRPr lang="en-IE"/>
        </a:p>
      </dgm:t>
    </dgm:pt>
    <dgm:pt modelId="{CA408013-42DE-4353-BDC8-438103FF256A}">
      <dgm:prSet phldrT="[Text]"/>
      <dgm:spPr/>
      <dgm:t>
        <a:bodyPr/>
        <a:lstStyle/>
        <a:p>
          <a:r>
            <a:rPr lang="en-IE" dirty="0" smtClean="0"/>
            <a:t>Knowledge of the faith</a:t>
          </a:r>
          <a:endParaRPr lang="en-IE" dirty="0"/>
        </a:p>
      </dgm:t>
    </dgm:pt>
    <dgm:pt modelId="{7337B747-2139-4F37-AF12-1AFC246A9450}" type="parTrans" cxnId="{5FD2C631-2C66-4BB3-AD82-FD115EAA2318}">
      <dgm:prSet/>
      <dgm:spPr/>
      <dgm:t>
        <a:bodyPr/>
        <a:lstStyle/>
        <a:p>
          <a:endParaRPr lang="en-IE"/>
        </a:p>
      </dgm:t>
    </dgm:pt>
    <dgm:pt modelId="{1C0706C2-0E7C-4D7B-9121-15DCA90494F6}" type="sibTrans" cxnId="{5FD2C631-2C66-4BB3-AD82-FD115EAA2318}">
      <dgm:prSet/>
      <dgm:spPr/>
      <dgm:t>
        <a:bodyPr/>
        <a:lstStyle/>
        <a:p>
          <a:endParaRPr lang="en-IE"/>
        </a:p>
      </dgm:t>
    </dgm:pt>
    <dgm:pt modelId="{C898B2D3-03A2-469B-87D1-AB2A41E75917}">
      <dgm:prSet phldrT="[Text]"/>
      <dgm:spPr/>
      <dgm:t>
        <a:bodyPr/>
        <a:lstStyle/>
        <a:p>
          <a:r>
            <a:rPr lang="en-IE" dirty="0" smtClean="0"/>
            <a:t>Liturgical Education</a:t>
          </a:r>
          <a:endParaRPr lang="en-IE" dirty="0"/>
        </a:p>
      </dgm:t>
    </dgm:pt>
    <dgm:pt modelId="{6093A0F6-D0BB-4282-B68B-20B6C50BED24}" type="parTrans" cxnId="{96441924-6F4B-4D75-BDCB-60E85043C82E}">
      <dgm:prSet/>
      <dgm:spPr/>
      <dgm:t>
        <a:bodyPr/>
        <a:lstStyle/>
        <a:p>
          <a:endParaRPr lang="en-IE"/>
        </a:p>
      </dgm:t>
    </dgm:pt>
    <dgm:pt modelId="{52B91CC9-F40F-4251-B5EA-1CE531D4F76D}" type="sibTrans" cxnId="{96441924-6F4B-4D75-BDCB-60E85043C82E}">
      <dgm:prSet/>
      <dgm:spPr/>
      <dgm:t>
        <a:bodyPr/>
        <a:lstStyle/>
        <a:p>
          <a:endParaRPr lang="en-IE"/>
        </a:p>
      </dgm:t>
    </dgm:pt>
    <dgm:pt modelId="{EB99FC35-D977-4ECB-A6A9-9266F33E0280}">
      <dgm:prSet phldrT="[Text]"/>
      <dgm:spPr/>
      <dgm:t>
        <a:bodyPr/>
        <a:lstStyle/>
        <a:p>
          <a:r>
            <a:rPr lang="en-IE" dirty="0" smtClean="0"/>
            <a:t>Moral formation</a:t>
          </a:r>
          <a:endParaRPr lang="en-IE" dirty="0"/>
        </a:p>
      </dgm:t>
    </dgm:pt>
    <dgm:pt modelId="{F31DE950-A98C-4C2B-BF80-73DE4FBA17BB}" type="parTrans" cxnId="{8079720A-EB62-4D70-8459-9A4DB48142AA}">
      <dgm:prSet/>
      <dgm:spPr/>
      <dgm:t>
        <a:bodyPr/>
        <a:lstStyle/>
        <a:p>
          <a:endParaRPr lang="en-IE"/>
        </a:p>
      </dgm:t>
    </dgm:pt>
    <dgm:pt modelId="{AEE22F19-66CF-4D2D-B8EF-65D1ED7535EB}" type="sibTrans" cxnId="{8079720A-EB62-4D70-8459-9A4DB48142AA}">
      <dgm:prSet/>
      <dgm:spPr/>
      <dgm:t>
        <a:bodyPr/>
        <a:lstStyle/>
        <a:p>
          <a:endParaRPr lang="en-IE"/>
        </a:p>
      </dgm:t>
    </dgm:pt>
    <dgm:pt modelId="{43E8DF2A-2459-4527-9D7A-A48704C71757}">
      <dgm:prSet phldrT="[Text]"/>
      <dgm:spPr/>
      <dgm:t>
        <a:bodyPr/>
        <a:lstStyle/>
        <a:p>
          <a:r>
            <a:rPr lang="en-IE" dirty="0" smtClean="0"/>
            <a:t>Prayer</a:t>
          </a:r>
          <a:endParaRPr lang="en-IE" dirty="0"/>
        </a:p>
      </dgm:t>
    </dgm:pt>
    <dgm:pt modelId="{12C1DBE2-E096-4D7F-8A84-94320C2D712C}" type="parTrans" cxnId="{BB9C3271-DF78-49AD-870D-F1324D1A96DC}">
      <dgm:prSet/>
      <dgm:spPr/>
      <dgm:t>
        <a:bodyPr/>
        <a:lstStyle/>
        <a:p>
          <a:endParaRPr lang="en-IE"/>
        </a:p>
      </dgm:t>
    </dgm:pt>
    <dgm:pt modelId="{5B3A77E1-A1BF-481C-B4BE-6B7B52A153B5}" type="sibTrans" cxnId="{BB9C3271-DF78-49AD-870D-F1324D1A96DC}">
      <dgm:prSet/>
      <dgm:spPr/>
      <dgm:t>
        <a:bodyPr/>
        <a:lstStyle/>
        <a:p>
          <a:endParaRPr lang="en-IE"/>
        </a:p>
      </dgm:t>
    </dgm:pt>
    <dgm:pt modelId="{4FD2A48A-366A-4279-AD92-12F147F89E4C}">
      <dgm:prSet phldrT="[Text]"/>
      <dgm:spPr/>
      <dgm:t>
        <a:bodyPr/>
        <a:lstStyle/>
        <a:p>
          <a:r>
            <a:rPr lang="en-IE" dirty="0" smtClean="0"/>
            <a:t>Community life</a:t>
          </a:r>
          <a:endParaRPr lang="en-IE" dirty="0"/>
        </a:p>
      </dgm:t>
    </dgm:pt>
    <dgm:pt modelId="{F746D68C-6135-4E36-9062-A913CAA3A9CD}" type="parTrans" cxnId="{7D92AE88-D88F-4AA8-AEBA-088F1EE1BFAF}">
      <dgm:prSet/>
      <dgm:spPr/>
      <dgm:t>
        <a:bodyPr/>
        <a:lstStyle/>
        <a:p>
          <a:endParaRPr lang="en-IE"/>
        </a:p>
      </dgm:t>
    </dgm:pt>
    <dgm:pt modelId="{9C9311AF-0333-4853-9BB6-F5AC278A78F0}" type="sibTrans" cxnId="{7D92AE88-D88F-4AA8-AEBA-088F1EE1BFAF}">
      <dgm:prSet/>
      <dgm:spPr/>
      <dgm:t>
        <a:bodyPr/>
        <a:lstStyle/>
        <a:p>
          <a:endParaRPr lang="en-IE"/>
        </a:p>
      </dgm:t>
    </dgm:pt>
    <dgm:pt modelId="{4A148B15-EA26-4C62-97F6-D96924BA546D}">
      <dgm:prSet phldrT="[Text]"/>
      <dgm:spPr/>
      <dgm:t>
        <a:bodyPr/>
        <a:lstStyle/>
        <a:p>
          <a:r>
            <a:rPr lang="en-IE" dirty="0" smtClean="0"/>
            <a:t>Missionary initiation</a:t>
          </a:r>
          <a:endParaRPr lang="en-IE" dirty="0"/>
        </a:p>
      </dgm:t>
    </dgm:pt>
    <dgm:pt modelId="{785C391C-68A3-4CA1-84AE-292A1EA28F44}" type="parTrans" cxnId="{D4D116EA-CA94-44E6-8089-FB2C380D8226}">
      <dgm:prSet/>
      <dgm:spPr/>
      <dgm:t>
        <a:bodyPr/>
        <a:lstStyle/>
        <a:p>
          <a:endParaRPr lang="en-IE"/>
        </a:p>
      </dgm:t>
    </dgm:pt>
    <dgm:pt modelId="{9E7AC999-B6EE-4FEF-8D01-8B9A7EB437A5}" type="sibTrans" cxnId="{D4D116EA-CA94-44E6-8089-FB2C380D8226}">
      <dgm:prSet/>
      <dgm:spPr/>
      <dgm:t>
        <a:bodyPr/>
        <a:lstStyle/>
        <a:p>
          <a:endParaRPr lang="en-IE"/>
        </a:p>
      </dgm:t>
    </dgm:pt>
    <dgm:pt modelId="{1142DBAB-1954-431D-B395-14DA278DAFC8}" type="pres">
      <dgm:prSet presAssocID="{DFB2D700-370A-4BFA-B158-A6920D93C0C0}" presName="cycle" presStyleCnt="0">
        <dgm:presLayoutVars>
          <dgm:dir/>
          <dgm:resizeHandles val="exact"/>
        </dgm:presLayoutVars>
      </dgm:prSet>
      <dgm:spPr/>
    </dgm:pt>
    <dgm:pt modelId="{EA117990-CDD6-41D3-94F0-5779761D7D97}" type="pres">
      <dgm:prSet presAssocID="{CA408013-42DE-4353-BDC8-438103FF256A}" presName="node" presStyleLbl="node1" presStyleIdx="0" presStyleCnt="6">
        <dgm:presLayoutVars>
          <dgm:bulletEnabled val="1"/>
        </dgm:presLayoutVars>
      </dgm:prSet>
      <dgm:spPr/>
    </dgm:pt>
    <dgm:pt modelId="{3DB10204-62CB-4786-A670-3740D843E46B}" type="pres">
      <dgm:prSet presAssocID="{1C0706C2-0E7C-4D7B-9121-15DCA90494F6}" presName="sibTrans" presStyleLbl="sibTrans2D1" presStyleIdx="0" presStyleCnt="6"/>
      <dgm:spPr/>
    </dgm:pt>
    <dgm:pt modelId="{784EF569-C7A3-4BE1-BB7C-2F2BC7349E42}" type="pres">
      <dgm:prSet presAssocID="{1C0706C2-0E7C-4D7B-9121-15DCA90494F6}" presName="connectorText" presStyleLbl="sibTrans2D1" presStyleIdx="0" presStyleCnt="6"/>
      <dgm:spPr/>
    </dgm:pt>
    <dgm:pt modelId="{5EA1570E-4CD1-4411-9E52-FAEAA1EBB260}" type="pres">
      <dgm:prSet presAssocID="{C898B2D3-03A2-469B-87D1-AB2A41E75917}" presName="node" presStyleLbl="node1" presStyleIdx="1" presStyleCnt="6">
        <dgm:presLayoutVars>
          <dgm:bulletEnabled val="1"/>
        </dgm:presLayoutVars>
      </dgm:prSet>
      <dgm:spPr/>
    </dgm:pt>
    <dgm:pt modelId="{A63D7EB8-D516-4082-BF59-A3F5785C1E22}" type="pres">
      <dgm:prSet presAssocID="{52B91CC9-F40F-4251-B5EA-1CE531D4F76D}" presName="sibTrans" presStyleLbl="sibTrans2D1" presStyleIdx="1" presStyleCnt="6"/>
      <dgm:spPr/>
    </dgm:pt>
    <dgm:pt modelId="{CD4A4DE1-32FC-4366-88CF-CEA46B1E74F0}" type="pres">
      <dgm:prSet presAssocID="{52B91CC9-F40F-4251-B5EA-1CE531D4F76D}" presName="connectorText" presStyleLbl="sibTrans2D1" presStyleIdx="1" presStyleCnt="6"/>
      <dgm:spPr/>
    </dgm:pt>
    <dgm:pt modelId="{74B7EBA7-3922-4BEB-90BE-ACEACF5A755E}" type="pres">
      <dgm:prSet presAssocID="{EB99FC35-D977-4ECB-A6A9-9266F33E0280}" presName="node" presStyleLbl="node1" presStyleIdx="2" presStyleCnt="6">
        <dgm:presLayoutVars>
          <dgm:bulletEnabled val="1"/>
        </dgm:presLayoutVars>
      </dgm:prSet>
      <dgm:spPr/>
    </dgm:pt>
    <dgm:pt modelId="{E84583C2-C971-4C49-80FA-D4E1C2EC7C9B}" type="pres">
      <dgm:prSet presAssocID="{AEE22F19-66CF-4D2D-B8EF-65D1ED7535EB}" presName="sibTrans" presStyleLbl="sibTrans2D1" presStyleIdx="2" presStyleCnt="6"/>
      <dgm:spPr/>
    </dgm:pt>
    <dgm:pt modelId="{354C2079-AB21-4168-B5E1-676796E82E38}" type="pres">
      <dgm:prSet presAssocID="{AEE22F19-66CF-4D2D-B8EF-65D1ED7535EB}" presName="connectorText" presStyleLbl="sibTrans2D1" presStyleIdx="2" presStyleCnt="6"/>
      <dgm:spPr/>
    </dgm:pt>
    <dgm:pt modelId="{04F4DB9D-2898-442A-9292-C8A79EDC436B}" type="pres">
      <dgm:prSet presAssocID="{43E8DF2A-2459-4527-9D7A-A48704C71757}" presName="node" presStyleLbl="node1" presStyleIdx="3" presStyleCnt="6">
        <dgm:presLayoutVars>
          <dgm:bulletEnabled val="1"/>
        </dgm:presLayoutVars>
      </dgm:prSet>
      <dgm:spPr/>
    </dgm:pt>
    <dgm:pt modelId="{2AC3CBD7-B572-4643-8E47-534637E70DBD}" type="pres">
      <dgm:prSet presAssocID="{5B3A77E1-A1BF-481C-B4BE-6B7B52A153B5}" presName="sibTrans" presStyleLbl="sibTrans2D1" presStyleIdx="3" presStyleCnt="6"/>
      <dgm:spPr/>
    </dgm:pt>
    <dgm:pt modelId="{480C0105-C2A4-437E-BBC1-65CC1287D8C6}" type="pres">
      <dgm:prSet presAssocID="{5B3A77E1-A1BF-481C-B4BE-6B7B52A153B5}" presName="connectorText" presStyleLbl="sibTrans2D1" presStyleIdx="3" presStyleCnt="6"/>
      <dgm:spPr/>
    </dgm:pt>
    <dgm:pt modelId="{6CDDB4E4-8FB4-4397-B4DB-ABA5E35380CF}" type="pres">
      <dgm:prSet presAssocID="{4FD2A48A-366A-4279-AD92-12F147F89E4C}" presName="node" presStyleLbl="node1" presStyleIdx="4" presStyleCnt="6">
        <dgm:presLayoutVars>
          <dgm:bulletEnabled val="1"/>
        </dgm:presLayoutVars>
      </dgm:prSet>
      <dgm:spPr/>
    </dgm:pt>
    <dgm:pt modelId="{28A4EDAB-2B70-4571-A2BB-6A6A8F3373F9}" type="pres">
      <dgm:prSet presAssocID="{9C9311AF-0333-4853-9BB6-F5AC278A78F0}" presName="sibTrans" presStyleLbl="sibTrans2D1" presStyleIdx="4" presStyleCnt="6"/>
      <dgm:spPr/>
    </dgm:pt>
    <dgm:pt modelId="{BD41D8D9-4270-4AFA-9938-40B4AFF6EC49}" type="pres">
      <dgm:prSet presAssocID="{9C9311AF-0333-4853-9BB6-F5AC278A78F0}" presName="connectorText" presStyleLbl="sibTrans2D1" presStyleIdx="4" presStyleCnt="6"/>
      <dgm:spPr/>
    </dgm:pt>
    <dgm:pt modelId="{9B0AA0F1-4AC2-4B75-B088-B627149FA332}" type="pres">
      <dgm:prSet presAssocID="{4A148B15-EA26-4C62-97F6-D96924BA546D}" presName="node" presStyleLbl="node1" presStyleIdx="5" presStyleCnt="6">
        <dgm:presLayoutVars>
          <dgm:bulletEnabled val="1"/>
        </dgm:presLayoutVars>
      </dgm:prSet>
      <dgm:spPr/>
      <dgm:t>
        <a:bodyPr/>
        <a:lstStyle/>
        <a:p>
          <a:endParaRPr lang="en-IE"/>
        </a:p>
      </dgm:t>
    </dgm:pt>
    <dgm:pt modelId="{00AC6AA0-DEF1-4162-B53E-EB9BD99815D1}" type="pres">
      <dgm:prSet presAssocID="{9E7AC999-B6EE-4FEF-8D01-8B9A7EB437A5}" presName="sibTrans" presStyleLbl="sibTrans2D1" presStyleIdx="5" presStyleCnt="6"/>
      <dgm:spPr/>
    </dgm:pt>
    <dgm:pt modelId="{C7C0723D-CEFD-46E0-B0A3-797119A46A1F}" type="pres">
      <dgm:prSet presAssocID="{9E7AC999-B6EE-4FEF-8D01-8B9A7EB437A5}" presName="connectorText" presStyleLbl="sibTrans2D1" presStyleIdx="5" presStyleCnt="6"/>
      <dgm:spPr/>
    </dgm:pt>
  </dgm:ptLst>
  <dgm:cxnLst>
    <dgm:cxn modelId="{004E7EB3-3BE9-4FAE-A345-D96D94A68D18}" type="presOf" srcId="{43E8DF2A-2459-4527-9D7A-A48704C71757}" destId="{04F4DB9D-2898-442A-9292-C8A79EDC436B}" srcOrd="0" destOrd="0" presId="urn:microsoft.com/office/officeart/2005/8/layout/cycle2"/>
    <dgm:cxn modelId="{5CDDDFDD-9A6E-47E3-B1ED-03884976FE41}" type="presOf" srcId="{AEE22F19-66CF-4D2D-B8EF-65D1ED7535EB}" destId="{E84583C2-C971-4C49-80FA-D4E1C2EC7C9B}" srcOrd="0" destOrd="0" presId="urn:microsoft.com/office/officeart/2005/8/layout/cycle2"/>
    <dgm:cxn modelId="{5FD2C631-2C66-4BB3-AD82-FD115EAA2318}" srcId="{DFB2D700-370A-4BFA-B158-A6920D93C0C0}" destId="{CA408013-42DE-4353-BDC8-438103FF256A}" srcOrd="0" destOrd="0" parTransId="{7337B747-2139-4F37-AF12-1AFC246A9450}" sibTransId="{1C0706C2-0E7C-4D7B-9121-15DCA90494F6}"/>
    <dgm:cxn modelId="{FCEF5782-D6E8-43F7-959A-33E4BE10E08A}" type="presOf" srcId="{9E7AC999-B6EE-4FEF-8D01-8B9A7EB437A5}" destId="{00AC6AA0-DEF1-4162-B53E-EB9BD99815D1}" srcOrd="0" destOrd="0" presId="urn:microsoft.com/office/officeart/2005/8/layout/cycle2"/>
    <dgm:cxn modelId="{642CFC5D-5138-467F-A72E-C9A03E391DD4}" type="presOf" srcId="{9C9311AF-0333-4853-9BB6-F5AC278A78F0}" destId="{BD41D8D9-4270-4AFA-9938-40B4AFF6EC49}" srcOrd="1" destOrd="0" presId="urn:microsoft.com/office/officeart/2005/8/layout/cycle2"/>
    <dgm:cxn modelId="{FB01347B-5556-4E6F-BF72-AB521EE67A2E}" type="presOf" srcId="{5B3A77E1-A1BF-481C-B4BE-6B7B52A153B5}" destId="{2AC3CBD7-B572-4643-8E47-534637E70DBD}" srcOrd="0" destOrd="0" presId="urn:microsoft.com/office/officeart/2005/8/layout/cycle2"/>
    <dgm:cxn modelId="{2AC01FDB-B888-46C5-A621-1737BB63F007}" type="presOf" srcId="{1C0706C2-0E7C-4D7B-9121-15DCA90494F6}" destId="{784EF569-C7A3-4BE1-BB7C-2F2BC7349E42}" srcOrd="1" destOrd="0" presId="urn:microsoft.com/office/officeart/2005/8/layout/cycle2"/>
    <dgm:cxn modelId="{9C5877A3-8982-4D2C-8E3E-3DB4FFA67E74}" type="presOf" srcId="{9C9311AF-0333-4853-9BB6-F5AC278A78F0}" destId="{28A4EDAB-2B70-4571-A2BB-6A6A8F3373F9}" srcOrd="0" destOrd="0" presId="urn:microsoft.com/office/officeart/2005/8/layout/cycle2"/>
    <dgm:cxn modelId="{BB9C3271-DF78-49AD-870D-F1324D1A96DC}" srcId="{DFB2D700-370A-4BFA-B158-A6920D93C0C0}" destId="{43E8DF2A-2459-4527-9D7A-A48704C71757}" srcOrd="3" destOrd="0" parTransId="{12C1DBE2-E096-4D7F-8A84-94320C2D712C}" sibTransId="{5B3A77E1-A1BF-481C-B4BE-6B7B52A153B5}"/>
    <dgm:cxn modelId="{6B5570E2-E15C-416A-A70A-69B75A13D021}" type="presOf" srcId="{4FD2A48A-366A-4279-AD92-12F147F89E4C}" destId="{6CDDB4E4-8FB4-4397-B4DB-ABA5E35380CF}" srcOrd="0" destOrd="0" presId="urn:microsoft.com/office/officeart/2005/8/layout/cycle2"/>
    <dgm:cxn modelId="{D2897EFA-C471-43A7-BB16-B2F91DB95AD0}" type="presOf" srcId="{C898B2D3-03A2-469B-87D1-AB2A41E75917}" destId="{5EA1570E-4CD1-4411-9E52-FAEAA1EBB260}" srcOrd="0" destOrd="0" presId="urn:microsoft.com/office/officeart/2005/8/layout/cycle2"/>
    <dgm:cxn modelId="{50E12B9C-3A13-4F7F-94D1-A4EC3C57E7F9}" type="presOf" srcId="{AEE22F19-66CF-4D2D-B8EF-65D1ED7535EB}" destId="{354C2079-AB21-4168-B5E1-676796E82E38}" srcOrd="1" destOrd="0" presId="urn:microsoft.com/office/officeart/2005/8/layout/cycle2"/>
    <dgm:cxn modelId="{264357EA-785B-499C-9622-4ECBCD8324C0}" type="presOf" srcId="{52B91CC9-F40F-4251-B5EA-1CE531D4F76D}" destId="{CD4A4DE1-32FC-4366-88CF-CEA46B1E74F0}" srcOrd="1" destOrd="0" presId="urn:microsoft.com/office/officeart/2005/8/layout/cycle2"/>
    <dgm:cxn modelId="{A6C8657F-C2CE-4C5D-9931-164068DDD558}" type="presOf" srcId="{4A148B15-EA26-4C62-97F6-D96924BA546D}" destId="{9B0AA0F1-4AC2-4B75-B088-B627149FA332}" srcOrd="0" destOrd="0" presId="urn:microsoft.com/office/officeart/2005/8/layout/cycle2"/>
    <dgm:cxn modelId="{CA9B009A-EB80-4783-B851-BE63364693C1}" type="presOf" srcId="{1C0706C2-0E7C-4D7B-9121-15DCA90494F6}" destId="{3DB10204-62CB-4786-A670-3740D843E46B}" srcOrd="0" destOrd="0" presId="urn:microsoft.com/office/officeart/2005/8/layout/cycle2"/>
    <dgm:cxn modelId="{DFD83F93-7E98-4967-855A-8AF28C17C1EA}" type="presOf" srcId="{52B91CC9-F40F-4251-B5EA-1CE531D4F76D}" destId="{A63D7EB8-D516-4082-BF59-A3F5785C1E22}" srcOrd="0" destOrd="0" presId="urn:microsoft.com/office/officeart/2005/8/layout/cycle2"/>
    <dgm:cxn modelId="{2CC7868B-2B21-4F8F-8F1F-22B29FB5875B}" type="presOf" srcId="{DFB2D700-370A-4BFA-B158-A6920D93C0C0}" destId="{1142DBAB-1954-431D-B395-14DA278DAFC8}" srcOrd="0" destOrd="0" presId="urn:microsoft.com/office/officeart/2005/8/layout/cycle2"/>
    <dgm:cxn modelId="{7D92AE88-D88F-4AA8-AEBA-088F1EE1BFAF}" srcId="{DFB2D700-370A-4BFA-B158-A6920D93C0C0}" destId="{4FD2A48A-366A-4279-AD92-12F147F89E4C}" srcOrd="4" destOrd="0" parTransId="{F746D68C-6135-4E36-9062-A913CAA3A9CD}" sibTransId="{9C9311AF-0333-4853-9BB6-F5AC278A78F0}"/>
    <dgm:cxn modelId="{96441924-6F4B-4D75-BDCB-60E85043C82E}" srcId="{DFB2D700-370A-4BFA-B158-A6920D93C0C0}" destId="{C898B2D3-03A2-469B-87D1-AB2A41E75917}" srcOrd="1" destOrd="0" parTransId="{6093A0F6-D0BB-4282-B68B-20B6C50BED24}" sibTransId="{52B91CC9-F40F-4251-B5EA-1CE531D4F76D}"/>
    <dgm:cxn modelId="{59ABC5D1-7A74-492D-A1C4-96033B3623FF}" type="presOf" srcId="{5B3A77E1-A1BF-481C-B4BE-6B7B52A153B5}" destId="{480C0105-C2A4-437E-BBC1-65CC1287D8C6}" srcOrd="1" destOrd="0" presId="urn:microsoft.com/office/officeart/2005/8/layout/cycle2"/>
    <dgm:cxn modelId="{D4D116EA-CA94-44E6-8089-FB2C380D8226}" srcId="{DFB2D700-370A-4BFA-B158-A6920D93C0C0}" destId="{4A148B15-EA26-4C62-97F6-D96924BA546D}" srcOrd="5" destOrd="0" parTransId="{785C391C-68A3-4CA1-84AE-292A1EA28F44}" sibTransId="{9E7AC999-B6EE-4FEF-8D01-8B9A7EB437A5}"/>
    <dgm:cxn modelId="{8079720A-EB62-4D70-8459-9A4DB48142AA}" srcId="{DFB2D700-370A-4BFA-B158-A6920D93C0C0}" destId="{EB99FC35-D977-4ECB-A6A9-9266F33E0280}" srcOrd="2" destOrd="0" parTransId="{F31DE950-A98C-4C2B-BF80-73DE4FBA17BB}" sibTransId="{AEE22F19-66CF-4D2D-B8EF-65D1ED7535EB}"/>
    <dgm:cxn modelId="{E67980E6-F33A-4A94-BF5D-C6DF5C79B62D}" type="presOf" srcId="{CA408013-42DE-4353-BDC8-438103FF256A}" destId="{EA117990-CDD6-41D3-94F0-5779761D7D97}" srcOrd="0" destOrd="0" presId="urn:microsoft.com/office/officeart/2005/8/layout/cycle2"/>
    <dgm:cxn modelId="{170896BB-D0AF-44EE-9C58-6E3978CA7C53}" type="presOf" srcId="{9E7AC999-B6EE-4FEF-8D01-8B9A7EB437A5}" destId="{C7C0723D-CEFD-46E0-B0A3-797119A46A1F}" srcOrd="1" destOrd="0" presId="urn:microsoft.com/office/officeart/2005/8/layout/cycle2"/>
    <dgm:cxn modelId="{B4C40011-B5F6-4E17-81FF-79164405B9D7}" type="presOf" srcId="{EB99FC35-D977-4ECB-A6A9-9266F33E0280}" destId="{74B7EBA7-3922-4BEB-90BE-ACEACF5A755E}" srcOrd="0" destOrd="0" presId="urn:microsoft.com/office/officeart/2005/8/layout/cycle2"/>
    <dgm:cxn modelId="{D79395B9-A58B-4B13-AB44-FA5F0A647306}" type="presParOf" srcId="{1142DBAB-1954-431D-B395-14DA278DAFC8}" destId="{EA117990-CDD6-41D3-94F0-5779761D7D97}" srcOrd="0" destOrd="0" presId="urn:microsoft.com/office/officeart/2005/8/layout/cycle2"/>
    <dgm:cxn modelId="{E7FA49FC-ADF9-4DCF-A0A0-AC328C7296E2}" type="presParOf" srcId="{1142DBAB-1954-431D-B395-14DA278DAFC8}" destId="{3DB10204-62CB-4786-A670-3740D843E46B}" srcOrd="1" destOrd="0" presId="urn:microsoft.com/office/officeart/2005/8/layout/cycle2"/>
    <dgm:cxn modelId="{C98B25AA-24C6-409C-9633-966DA922463B}" type="presParOf" srcId="{3DB10204-62CB-4786-A670-3740D843E46B}" destId="{784EF569-C7A3-4BE1-BB7C-2F2BC7349E42}" srcOrd="0" destOrd="0" presId="urn:microsoft.com/office/officeart/2005/8/layout/cycle2"/>
    <dgm:cxn modelId="{0B4D24D4-9C5D-43C4-B72B-578A9A6C55CF}" type="presParOf" srcId="{1142DBAB-1954-431D-B395-14DA278DAFC8}" destId="{5EA1570E-4CD1-4411-9E52-FAEAA1EBB260}" srcOrd="2" destOrd="0" presId="urn:microsoft.com/office/officeart/2005/8/layout/cycle2"/>
    <dgm:cxn modelId="{B618CF07-31E0-40B0-98A8-69E008E6A95A}" type="presParOf" srcId="{1142DBAB-1954-431D-B395-14DA278DAFC8}" destId="{A63D7EB8-D516-4082-BF59-A3F5785C1E22}" srcOrd="3" destOrd="0" presId="urn:microsoft.com/office/officeart/2005/8/layout/cycle2"/>
    <dgm:cxn modelId="{CF2E9DE9-A9A5-493A-ABCA-AEC6F9BD94BE}" type="presParOf" srcId="{A63D7EB8-D516-4082-BF59-A3F5785C1E22}" destId="{CD4A4DE1-32FC-4366-88CF-CEA46B1E74F0}" srcOrd="0" destOrd="0" presId="urn:microsoft.com/office/officeart/2005/8/layout/cycle2"/>
    <dgm:cxn modelId="{2FF53C5D-BDE8-47EC-9B3C-E187232C1EB2}" type="presParOf" srcId="{1142DBAB-1954-431D-B395-14DA278DAFC8}" destId="{74B7EBA7-3922-4BEB-90BE-ACEACF5A755E}" srcOrd="4" destOrd="0" presId="urn:microsoft.com/office/officeart/2005/8/layout/cycle2"/>
    <dgm:cxn modelId="{93AF6799-1F4F-4A13-8A62-5B53CD4468B0}" type="presParOf" srcId="{1142DBAB-1954-431D-B395-14DA278DAFC8}" destId="{E84583C2-C971-4C49-80FA-D4E1C2EC7C9B}" srcOrd="5" destOrd="0" presId="urn:microsoft.com/office/officeart/2005/8/layout/cycle2"/>
    <dgm:cxn modelId="{A73C5DED-25B6-4556-B981-7E5842E607B5}" type="presParOf" srcId="{E84583C2-C971-4C49-80FA-D4E1C2EC7C9B}" destId="{354C2079-AB21-4168-B5E1-676796E82E38}" srcOrd="0" destOrd="0" presId="urn:microsoft.com/office/officeart/2005/8/layout/cycle2"/>
    <dgm:cxn modelId="{F6DDDB00-76A3-4D0C-A4E1-447C1BC25DE2}" type="presParOf" srcId="{1142DBAB-1954-431D-B395-14DA278DAFC8}" destId="{04F4DB9D-2898-442A-9292-C8A79EDC436B}" srcOrd="6" destOrd="0" presId="urn:microsoft.com/office/officeart/2005/8/layout/cycle2"/>
    <dgm:cxn modelId="{C60595B3-2629-4E8B-91FA-E4F42436C3F3}" type="presParOf" srcId="{1142DBAB-1954-431D-B395-14DA278DAFC8}" destId="{2AC3CBD7-B572-4643-8E47-534637E70DBD}" srcOrd="7" destOrd="0" presId="urn:microsoft.com/office/officeart/2005/8/layout/cycle2"/>
    <dgm:cxn modelId="{5A4BA402-C1C6-49E4-9946-587D626B56A8}" type="presParOf" srcId="{2AC3CBD7-B572-4643-8E47-534637E70DBD}" destId="{480C0105-C2A4-437E-BBC1-65CC1287D8C6}" srcOrd="0" destOrd="0" presId="urn:microsoft.com/office/officeart/2005/8/layout/cycle2"/>
    <dgm:cxn modelId="{F1A5E07D-4381-417E-AC32-58A6B3E17F0D}" type="presParOf" srcId="{1142DBAB-1954-431D-B395-14DA278DAFC8}" destId="{6CDDB4E4-8FB4-4397-B4DB-ABA5E35380CF}" srcOrd="8" destOrd="0" presId="urn:microsoft.com/office/officeart/2005/8/layout/cycle2"/>
    <dgm:cxn modelId="{FAC5B7DD-EECD-4D09-BE52-22DBE736B5ED}" type="presParOf" srcId="{1142DBAB-1954-431D-B395-14DA278DAFC8}" destId="{28A4EDAB-2B70-4571-A2BB-6A6A8F3373F9}" srcOrd="9" destOrd="0" presId="urn:microsoft.com/office/officeart/2005/8/layout/cycle2"/>
    <dgm:cxn modelId="{4AEB17F0-1CCC-4146-BA8F-F2121940D817}" type="presParOf" srcId="{28A4EDAB-2B70-4571-A2BB-6A6A8F3373F9}" destId="{BD41D8D9-4270-4AFA-9938-40B4AFF6EC49}" srcOrd="0" destOrd="0" presId="urn:microsoft.com/office/officeart/2005/8/layout/cycle2"/>
    <dgm:cxn modelId="{37CF2ED3-D654-4BA1-B598-05D34DF7DB7B}" type="presParOf" srcId="{1142DBAB-1954-431D-B395-14DA278DAFC8}" destId="{9B0AA0F1-4AC2-4B75-B088-B627149FA332}" srcOrd="10" destOrd="0" presId="urn:microsoft.com/office/officeart/2005/8/layout/cycle2"/>
    <dgm:cxn modelId="{7FFAF9FC-0D5F-4846-8458-530E3A8F926F}" type="presParOf" srcId="{1142DBAB-1954-431D-B395-14DA278DAFC8}" destId="{00AC6AA0-DEF1-4162-B53E-EB9BD99815D1}" srcOrd="11" destOrd="0" presId="urn:microsoft.com/office/officeart/2005/8/layout/cycle2"/>
    <dgm:cxn modelId="{BE095D7B-389C-46A9-82E4-769A5AEEF5A7}" type="presParOf" srcId="{00AC6AA0-DEF1-4162-B53E-EB9BD99815D1}" destId="{C7C0723D-CEFD-46E0-B0A3-797119A46A1F}"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117990-CDD6-41D3-94F0-5779761D7D97}">
      <dsp:nvSpPr>
        <dsp:cNvPr id="0" name=""/>
        <dsp:cNvSpPr/>
      </dsp:nvSpPr>
      <dsp:spPr>
        <a:xfrm>
          <a:off x="2515195" y="324"/>
          <a:ext cx="1065609" cy="1065609"/>
        </a:xfrm>
        <a:prstGeom prst="ellips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IE" sz="1100" kern="1200" dirty="0" smtClean="0"/>
            <a:t>Knowledge of the faith</a:t>
          </a:r>
          <a:endParaRPr lang="en-IE" sz="1100" kern="1200" dirty="0"/>
        </a:p>
      </dsp:txBody>
      <dsp:txXfrm>
        <a:off x="2671250" y="156379"/>
        <a:ext cx="753499" cy="753499"/>
      </dsp:txXfrm>
    </dsp:sp>
    <dsp:sp modelId="{3DB10204-62CB-4786-A670-3740D843E46B}">
      <dsp:nvSpPr>
        <dsp:cNvPr id="0" name=""/>
        <dsp:cNvSpPr/>
      </dsp:nvSpPr>
      <dsp:spPr>
        <a:xfrm rot="1800000">
          <a:off x="3592109" y="749055"/>
          <a:ext cx="282694" cy="359643"/>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IE" sz="900" kern="1200"/>
        </a:p>
      </dsp:txBody>
      <dsp:txXfrm>
        <a:off x="3597790" y="799782"/>
        <a:ext cx="197886" cy="215785"/>
      </dsp:txXfrm>
    </dsp:sp>
    <dsp:sp modelId="{5EA1570E-4CD1-4411-9E52-FAEAA1EBB260}">
      <dsp:nvSpPr>
        <dsp:cNvPr id="0" name=""/>
        <dsp:cNvSpPr/>
      </dsp:nvSpPr>
      <dsp:spPr>
        <a:xfrm>
          <a:off x="3899965" y="799821"/>
          <a:ext cx="1065609" cy="1065609"/>
        </a:xfrm>
        <a:prstGeom prst="ellips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IE" sz="1100" kern="1200" dirty="0" smtClean="0"/>
            <a:t>Liturgical Education</a:t>
          </a:r>
          <a:endParaRPr lang="en-IE" sz="1100" kern="1200" dirty="0"/>
        </a:p>
      </dsp:txBody>
      <dsp:txXfrm>
        <a:off x="4056020" y="955876"/>
        <a:ext cx="753499" cy="753499"/>
      </dsp:txXfrm>
    </dsp:sp>
    <dsp:sp modelId="{A63D7EB8-D516-4082-BF59-A3F5785C1E22}">
      <dsp:nvSpPr>
        <dsp:cNvPr id="0" name=""/>
        <dsp:cNvSpPr/>
      </dsp:nvSpPr>
      <dsp:spPr>
        <a:xfrm rot="5400000">
          <a:off x="4291422" y="1944301"/>
          <a:ext cx="282694" cy="359643"/>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IE" sz="900" kern="1200"/>
        </a:p>
      </dsp:txBody>
      <dsp:txXfrm>
        <a:off x="4333826" y="1973826"/>
        <a:ext cx="197886" cy="215785"/>
      </dsp:txXfrm>
    </dsp:sp>
    <dsp:sp modelId="{74B7EBA7-3922-4BEB-90BE-ACEACF5A755E}">
      <dsp:nvSpPr>
        <dsp:cNvPr id="0" name=""/>
        <dsp:cNvSpPr/>
      </dsp:nvSpPr>
      <dsp:spPr>
        <a:xfrm>
          <a:off x="3899965" y="2398816"/>
          <a:ext cx="1065609" cy="1065609"/>
        </a:xfrm>
        <a:prstGeom prst="ellips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IE" sz="1100" kern="1200" dirty="0" smtClean="0"/>
            <a:t>Moral formation</a:t>
          </a:r>
          <a:endParaRPr lang="en-IE" sz="1100" kern="1200" dirty="0"/>
        </a:p>
      </dsp:txBody>
      <dsp:txXfrm>
        <a:off x="4056020" y="2554871"/>
        <a:ext cx="753499" cy="753499"/>
      </dsp:txXfrm>
    </dsp:sp>
    <dsp:sp modelId="{E84583C2-C971-4C49-80FA-D4E1C2EC7C9B}">
      <dsp:nvSpPr>
        <dsp:cNvPr id="0" name=""/>
        <dsp:cNvSpPr/>
      </dsp:nvSpPr>
      <dsp:spPr>
        <a:xfrm rot="9000000">
          <a:off x="3605966" y="3147548"/>
          <a:ext cx="282694" cy="359643"/>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IE" sz="900" kern="1200"/>
        </a:p>
      </dsp:txBody>
      <dsp:txXfrm rot="10800000">
        <a:off x="3685093" y="3198275"/>
        <a:ext cx="197886" cy="215785"/>
      </dsp:txXfrm>
    </dsp:sp>
    <dsp:sp modelId="{04F4DB9D-2898-442A-9292-C8A79EDC436B}">
      <dsp:nvSpPr>
        <dsp:cNvPr id="0" name=""/>
        <dsp:cNvSpPr/>
      </dsp:nvSpPr>
      <dsp:spPr>
        <a:xfrm>
          <a:off x="2515195" y="3198314"/>
          <a:ext cx="1065609" cy="1065609"/>
        </a:xfrm>
        <a:prstGeom prst="ellips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IE" sz="1100" kern="1200" dirty="0" smtClean="0"/>
            <a:t>Prayer</a:t>
          </a:r>
          <a:endParaRPr lang="en-IE" sz="1100" kern="1200" dirty="0"/>
        </a:p>
      </dsp:txBody>
      <dsp:txXfrm>
        <a:off x="2671250" y="3354369"/>
        <a:ext cx="753499" cy="753499"/>
      </dsp:txXfrm>
    </dsp:sp>
    <dsp:sp modelId="{2AC3CBD7-B572-4643-8E47-534637E70DBD}">
      <dsp:nvSpPr>
        <dsp:cNvPr id="0" name=""/>
        <dsp:cNvSpPr/>
      </dsp:nvSpPr>
      <dsp:spPr>
        <a:xfrm rot="12600000">
          <a:off x="2221196" y="3155548"/>
          <a:ext cx="282694" cy="359643"/>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IE" sz="900" kern="1200"/>
        </a:p>
      </dsp:txBody>
      <dsp:txXfrm rot="10800000">
        <a:off x="2300323" y="3248679"/>
        <a:ext cx="197886" cy="215785"/>
      </dsp:txXfrm>
    </dsp:sp>
    <dsp:sp modelId="{6CDDB4E4-8FB4-4397-B4DB-ABA5E35380CF}">
      <dsp:nvSpPr>
        <dsp:cNvPr id="0" name=""/>
        <dsp:cNvSpPr/>
      </dsp:nvSpPr>
      <dsp:spPr>
        <a:xfrm>
          <a:off x="1130425" y="2398816"/>
          <a:ext cx="1065609" cy="1065609"/>
        </a:xfrm>
        <a:prstGeom prst="ellips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IE" sz="1100" kern="1200" dirty="0" smtClean="0"/>
            <a:t>Community life</a:t>
          </a:r>
          <a:endParaRPr lang="en-IE" sz="1100" kern="1200" dirty="0"/>
        </a:p>
      </dsp:txBody>
      <dsp:txXfrm>
        <a:off x="1286480" y="2554871"/>
        <a:ext cx="753499" cy="753499"/>
      </dsp:txXfrm>
    </dsp:sp>
    <dsp:sp modelId="{28A4EDAB-2B70-4571-A2BB-6A6A8F3373F9}">
      <dsp:nvSpPr>
        <dsp:cNvPr id="0" name=""/>
        <dsp:cNvSpPr/>
      </dsp:nvSpPr>
      <dsp:spPr>
        <a:xfrm rot="16200000">
          <a:off x="1521882" y="1960303"/>
          <a:ext cx="282694" cy="359643"/>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IE" sz="900" kern="1200"/>
        </a:p>
      </dsp:txBody>
      <dsp:txXfrm>
        <a:off x="1564286" y="2074636"/>
        <a:ext cx="197886" cy="215785"/>
      </dsp:txXfrm>
    </dsp:sp>
    <dsp:sp modelId="{9B0AA0F1-4AC2-4B75-B088-B627149FA332}">
      <dsp:nvSpPr>
        <dsp:cNvPr id="0" name=""/>
        <dsp:cNvSpPr/>
      </dsp:nvSpPr>
      <dsp:spPr>
        <a:xfrm>
          <a:off x="1130425" y="799821"/>
          <a:ext cx="1065609" cy="1065609"/>
        </a:xfrm>
        <a:prstGeom prst="ellips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IE" sz="1100" kern="1200" dirty="0" smtClean="0"/>
            <a:t>Missionary initiation</a:t>
          </a:r>
          <a:endParaRPr lang="en-IE" sz="1100" kern="1200" dirty="0"/>
        </a:p>
      </dsp:txBody>
      <dsp:txXfrm>
        <a:off x="1286480" y="955876"/>
        <a:ext cx="753499" cy="753499"/>
      </dsp:txXfrm>
    </dsp:sp>
    <dsp:sp modelId="{00AC6AA0-DEF1-4162-B53E-EB9BD99815D1}">
      <dsp:nvSpPr>
        <dsp:cNvPr id="0" name=""/>
        <dsp:cNvSpPr/>
      </dsp:nvSpPr>
      <dsp:spPr>
        <a:xfrm rot="19800000">
          <a:off x="2207338" y="757056"/>
          <a:ext cx="282694" cy="359643"/>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IE" sz="900" kern="1200"/>
        </a:p>
      </dsp:txBody>
      <dsp:txXfrm>
        <a:off x="2213019" y="850187"/>
        <a:ext cx="197886" cy="215785"/>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B4FA5A8E-FF2D-4064-9299-B2927FAFFB47}" type="datetimeFigureOut">
              <a:rPr lang="en-IE" smtClean="0"/>
              <a:t>06/02/2015</a:t>
            </a:fld>
            <a:endParaRPr lang="en-IE"/>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9993D768-1907-4E08-936F-3EC366A4F8DE}" type="slidenum">
              <a:rPr lang="en-IE" smtClean="0"/>
              <a:t>‹#›</a:t>
            </a:fld>
            <a:endParaRPr lang="en-IE"/>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IE"/>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FA5A8E-FF2D-4064-9299-B2927FAFFB47}" type="datetimeFigureOut">
              <a:rPr lang="en-IE" smtClean="0"/>
              <a:t>06/02/2015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993D768-1907-4E08-936F-3EC366A4F8DE}" type="slidenum">
              <a:rPr lang="en-IE" smtClean="0"/>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FA5A8E-FF2D-4064-9299-B2927FAFFB47}" type="datetimeFigureOut">
              <a:rPr lang="en-IE" smtClean="0"/>
              <a:t>06/02/2015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9993D768-1907-4E08-936F-3EC366A4F8DE}" type="slidenum">
              <a:rPr lang="en-IE" smtClean="0"/>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FA5A8E-FF2D-4064-9299-B2927FAFFB47}" type="datetimeFigureOut">
              <a:rPr lang="en-IE" smtClean="0"/>
              <a:t>06/02/2015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993D768-1907-4E08-936F-3EC366A4F8DE}" type="slidenum">
              <a:rPr lang="en-IE" smtClean="0"/>
              <a:t>‹#›</a:t>
            </a:fld>
            <a:endParaRPr lang="en-IE"/>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B4FA5A8E-FF2D-4064-9299-B2927FAFFB47}" type="datetimeFigureOut">
              <a:rPr lang="en-IE" smtClean="0"/>
              <a:t>06/02/2015</a:t>
            </a:fld>
            <a:endParaRPr lang="en-IE"/>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9993D768-1907-4E08-936F-3EC366A4F8DE}" type="slidenum">
              <a:rPr lang="en-IE" smtClean="0"/>
              <a:t>‹#›</a:t>
            </a:fld>
            <a:endParaRPr lang="en-IE"/>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IE"/>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FA5A8E-FF2D-4064-9299-B2927FAFFB47}" type="datetimeFigureOut">
              <a:rPr lang="en-IE" smtClean="0"/>
              <a:t>06/02/2015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993D768-1907-4E08-936F-3EC366A4F8DE}" type="slidenum">
              <a:rPr lang="en-IE" smtClean="0"/>
              <a:t>‹#›</a:t>
            </a:fld>
            <a:endParaRPr lang="en-IE"/>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FA5A8E-FF2D-4064-9299-B2927FAFFB47}" type="datetimeFigureOut">
              <a:rPr lang="en-IE" smtClean="0"/>
              <a:t>06/02/2015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9993D768-1907-4E08-936F-3EC366A4F8DE}" type="slidenum">
              <a:rPr lang="en-IE" smtClean="0"/>
              <a:t>‹#›</a:t>
            </a:fld>
            <a:endParaRPr lang="en-IE"/>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4FA5A8E-FF2D-4064-9299-B2927FAFFB47}" type="datetimeFigureOut">
              <a:rPr lang="en-IE" smtClean="0"/>
              <a:t>06/02/2015</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9993D768-1907-4E08-936F-3EC366A4F8DE}" type="slidenum">
              <a:rPr lang="en-IE" smtClean="0"/>
              <a:t>‹#›</a:t>
            </a:fld>
            <a:endParaRPr lang="en-IE"/>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4FA5A8E-FF2D-4064-9299-B2927FAFFB47}" type="datetimeFigureOut">
              <a:rPr lang="en-IE" smtClean="0"/>
              <a:t>06/02/2015</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9993D768-1907-4E08-936F-3EC366A4F8DE}"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FA5A8E-FF2D-4064-9299-B2927FAFFB47}" type="datetimeFigureOut">
              <a:rPr lang="en-IE" smtClean="0"/>
              <a:t>06/02/2015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9993D768-1907-4E08-936F-3EC366A4F8DE}" type="slidenum">
              <a:rPr lang="en-IE" smtClean="0"/>
              <a:t>‹#›</a:t>
            </a:fld>
            <a:endParaRPr lang="en-IE"/>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FA5A8E-FF2D-4064-9299-B2927FAFFB47}" type="datetimeFigureOut">
              <a:rPr lang="en-IE" smtClean="0"/>
              <a:t>06/02/2015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993D768-1907-4E08-936F-3EC366A4F8DE}" type="slidenum">
              <a:rPr lang="en-IE" smtClean="0"/>
              <a:t>‹#›</a:t>
            </a:fld>
            <a:endParaRPr lang="en-IE"/>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B4FA5A8E-FF2D-4064-9299-B2927FAFFB47}" type="datetimeFigureOut">
              <a:rPr lang="en-IE" smtClean="0"/>
              <a:t>06/02/2015</a:t>
            </a:fld>
            <a:endParaRPr lang="en-IE"/>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IE"/>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9993D768-1907-4E08-936F-3EC366A4F8DE}" type="slidenum">
              <a:rPr lang="en-IE" smtClean="0"/>
              <a:t>‹#›</a:t>
            </a:fld>
            <a:endParaRPr lang="en-I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3356992"/>
            <a:ext cx="4752528" cy="3096344"/>
          </a:xfrm>
        </p:spPr>
        <p:txBody>
          <a:bodyPr>
            <a:normAutofit fontScale="92500"/>
          </a:bodyPr>
          <a:lstStyle/>
          <a:p>
            <a:pPr marL="342900" indent="-342900">
              <a:buFont typeface="Arial" panose="020B0604020202020204" pitchFamily="34" charset="0"/>
              <a:buChar char="•"/>
            </a:pPr>
            <a:r>
              <a:rPr lang="en-IE" sz="2400" dirty="0" smtClean="0">
                <a:solidFill>
                  <a:srgbClr val="FF0000"/>
                </a:solidFill>
              </a:rPr>
              <a:t>Leaving Certificate Religious Education Syllabus</a:t>
            </a:r>
          </a:p>
          <a:p>
            <a:pPr marL="342900" indent="-342900">
              <a:buFont typeface="Arial" panose="020B0604020202020204" pitchFamily="34" charset="0"/>
              <a:buChar char="•"/>
            </a:pPr>
            <a:r>
              <a:rPr lang="en-IE" sz="2400" dirty="0" smtClean="0">
                <a:solidFill>
                  <a:schemeClr val="accent6">
                    <a:lumMod val="60000"/>
                    <a:lumOff val="40000"/>
                  </a:schemeClr>
                </a:solidFill>
              </a:rPr>
              <a:t>R.E.: A Curriculum Framework</a:t>
            </a:r>
          </a:p>
          <a:p>
            <a:r>
              <a:rPr lang="en-IE" sz="2400" dirty="0">
                <a:solidFill>
                  <a:schemeClr val="accent6">
                    <a:lumMod val="60000"/>
                    <a:lumOff val="40000"/>
                  </a:schemeClr>
                </a:solidFill>
              </a:rPr>
              <a:t> </a:t>
            </a:r>
            <a:r>
              <a:rPr lang="en-IE" sz="2400" dirty="0" smtClean="0">
                <a:solidFill>
                  <a:schemeClr val="accent6">
                    <a:lumMod val="60000"/>
                    <a:lumOff val="40000"/>
                  </a:schemeClr>
                </a:solidFill>
              </a:rPr>
              <a:t>   for Senior Cycle</a:t>
            </a:r>
          </a:p>
          <a:p>
            <a:endParaRPr lang="en-IE" sz="2400" dirty="0" smtClean="0">
              <a:solidFill>
                <a:schemeClr val="accent6">
                  <a:lumMod val="60000"/>
                  <a:lumOff val="40000"/>
                </a:schemeClr>
              </a:solidFill>
            </a:endParaRPr>
          </a:p>
          <a:p>
            <a:pPr algn="ctr"/>
            <a:r>
              <a:rPr lang="en-IE" sz="2400" dirty="0" smtClean="0">
                <a:solidFill>
                  <a:srgbClr val="FF5050"/>
                </a:solidFill>
              </a:rPr>
              <a:t>The Irish Catholic Bishops’ Conference (2006)</a:t>
            </a:r>
          </a:p>
          <a:p>
            <a:endParaRPr lang="en-IE" dirty="0" smtClean="0">
              <a:solidFill>
                <a:schemeClr val="accent6">
                  <a:lumMod val="60000"/>
                  <a:lumOff val="40000"/>
                </a:schemeClr>
              </a:solidFill>
            </a:endParaRPr>
          </a:p>
          <a:p>
            <a:endParaRPr lang="en-IE" dirty="0">
              <a:solidFill>
                <a:srgbClr val="FF0000"/>
              </a:solidFill>
            </a:endParaRPr>
          </a:p>
        </p:txBody>
      </p:sp>
      <p:sp>
        <p:nvSpPr>
          <p:cNvPr id="2" name="Title 1"/>
          <p:cNvSpPr>
            <a:spLocks noGrp="1"/>
          </p:cNvSpPr>
          <p:nvPr>
            <p:ph type="title"/>
          </p:nvPr>
        </p:nvSpPr>
        <p:spPr>
          <a:xfrm>
            <a:off x="395536" y="548680"/>
            <a:ext cx="6324600" cy="1828800"/>
          </a:xfrm>
        </p:spPr>
        <p:txBody>
          <a:bodyPr/>
          <a:lstStyle/>
          <a:p>
            <a:pPr algn="ctr"/>
            <a:r>
              <a:rPr lang="en-IE" sz="3600" dirty="0" smtClean="0"/>
              <a:t>Guidelines for the faith formation and development of catholic students</a:t>
            </a:r>
            <a:endParaRPr lang="en-IE" sz="3600" dirty="0"/>
          </a:p>
        </p:txBody>
      </p:sp>
    </p:spTree>
    <p:extLst>
      <p:ext uri="{BB962C8B-B14F-4D97-AF65-F5344CB8AC3E}">
        <p14:creationId xmlns:p14="http://schemas.microsoft.com/office/powerpoint/2010/main" val="1930606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22297"/>
          </a:xfrm>
        </p:spPr>
        <p:txBody>
          <a:bodyPr>
            <a:normAutofit fontScale="92500"/>
          </a:bodyPr>
          <a:lstStyle/>
          <a:p>
            <a:pPr algn="just"/>
            <a:r>
              <a:rPr lang="en-IE" dirty="0" smtClean="0"/>
              <a:t>“Morality and the Christian tradition involves discipleship – Jesus invites people to follow him rather than an ethical code or vision.”</a:t>
            </a:r>
          </a:p>
          <a:p>
            <a:pPr algn="just"/>
            <a:r>
              <a:rPr lang="en-IE" dirty="0" smtClean="0"/>
              <a:t>“Following Jesus involves a radical personal conversion (</a:t>
            </a:r>
            <a:r>
              <a:rPr lang="en-IE" i="1" dirty="0" err="1" smtClean="0"/>
              <a:t>metanoia</a:t>
            </a:r>
            <a:r>
              <a:rPr lang="en-IE" dirty="0" smtClean="0"/>
              <a:t>).”</a:t>
            </a:r>
          </a:p>
          <a:p>
            <a:pPr algn="just"/>
            <a:r>
              <a:rPr lang="en-IE" dirty="0" smtClean="0"/>
              <a:t>“Christian morality is not only about what we do, but who we are becoming.”</a:t>
            </a:r>
          </a:p>
          <a:p>
            <a:pPr algn="just"/>
            <a:r>
              <a:rPr lang="en-IE" dirty="0" smtClean="0"/>
              <a:t>The fundamental response to sin in the teachings of Jesus is one of forgiveness.</a:t>
            </a:r>
          </a:p>
          <a:p>
            <a:pPr algn="just"/>
            <a:r>
              <a:rPr lang="en-IE" dirty="0" smtClean="0"/>
              <a:t>The role of moral teaching in a pluralist society can be explored.</a:t>
            </a:r>
          </a:p>
          <a:p>
            <a:pPr algn="just"/>
            <a:r>
              <a:rPr lang="en-IE" dirty="0" smtClean="0"/>
              <a:t>“… it is important not to leave students with the impression that all theories are equally valid and that moral decision-making is simply a matter of applying one’s preferred theory.”</a:t>
            </a:r>
          </a:p>
          <a:p>
            <a:pPr algn="just"/>
            <a:r>
              <a:rPr lang="en-IE" dirty="0" smtClean="0"/>
              <a:t>The lives of St. Thomas More and Franz </a:t>
            </a:r>
            <a:r>
              <a:rPr lang="en-IE" dirty="0" err="1" smtClean="0"/>
              <a:t>Jaegerstaetter</a:t>
            </a:r>
            <a:r>
              <a:rPr lang="en-IE" dirty="0" smtClean="0"/>
              <a:t> highlight the conflict that can arise between conscience and civil authority </a:t>
            </a:r>
            <a:endParaRPr lang="en-IE" dirty="0"/>
          </a:p>
        </p:txBody>
      </p:sp>
      <p:sp>
        <p:nvSpPr>
          <p:cNvPr id="3" name="Title 2"/>
          <p:cNvSpPr>
            <a:spLocks noGrp="1"/>
          </p:cNvSpPr>
          <p:nvPr>
            <p:ph type="title"/>
          </p:nvPr>
        </p:nvSpPr>
        <p:spPr/>
        <p:txBody>
          <a:bodyPr/>
          <a:lstStyle/>
          <a:p>
            <a:r>
              <a:rPr lang="en-IE" dirty="0" smtClean="0"/>
              <a:t>Page 12: d – Moral Decision-Making</a:t>
            </a:r>
            <a:endParaRPr lang="en-IE" dirty="0"/>
          </a:p>
        </p:txBody>
      </p:sp>
    </p:spTree>
    <p:extLst>
      <p:ext uri="{BB962C8B-B14F-4D97-AF65-F5344CB8AC3E}">
        <p14:creationId xmlns:p14="http://schemas.microsoft.com/office/powerpoint/2010/main" val="3345668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lgn="ctr">
              <a:buNone/>
            </a:pPr>
            <a:r>
              <a:rPr lang="en-IE" i="1" dirty="0" smtClean="0"/>
              <a:t>“God transcends the human distinction between the sexes. God is neither male nor female, just God.” CCC 239</a:t>
            </a:r>
          </a:p>
          <a:p>
            <a:pPr algn="just"/>
            <a:r>
              <a:rPr lang="en-IE" dirty="0" smtClean="0"/>
              <a:t>Jesus gave women a place of prime importance… The Samaritan woman at the well, he raised Lazarus out of his love for Mary and Martha, he revealed himself risen from the dead to Mary Magdalene</a:t>
            </a:r>
          </a:p>
          <a:p>
            <a:pPr algn="just"/>
            <a:r>
              <a:rPr lang="en-IE" dirty="0" smtClean="0"/>
              <a:t>“God entered the womb of a woman for the salvation of humankind (Luke 1:30-31) Mary gives men and women an understanding of what it means to be a Christian disciple [by saying ‘Yes’ to God’s call.]”</a:t>
            </a:r>
          </a:p>
          <a:p>
            <a:pPr algn="just"/>
            <a:r>
              <a:rPr lang="en-IE" dirty="0" smtClean="0"/>
              <a:t>“The baptised share in the priesthood of Christ. The roles of both lay and ordained ministries are important to the life of the Church by contributing to the Reign/Kingdom of God.”</a:t>
            </a:r>
            <a:endParaRPr lang="en-IE" dirty="0"/>
          </a:p>
        </p:txBody>
      </p:sp>
      <p:sp>
        <p:nvSpPr>
          <p:cNvPr id="3" name="Title 2"/>
          <p:cNvSpPr>
            <a:spLocks noGrp="1"/>
          </p:cNvSpPr>
          <p:nvPr>
            <p:ph type="title"/>
          </p:nvPr>
        </p:nvSpPr>
        <p:spPr/>
        <p:txBody>
          <a:bodyPr/>
          <a:lstStyle/>
          <a:p>
            <a:r>
              <a:rPr lang="en-IE" dirty="0" smtClean="0"/>
              <a:t>Page 13: E – Religion and Gender</a:t>
            </a:r>
            <a:endParaRPr lang="en-IE" dirty="0"/>
          </a:p>
        </p:txBody>
      </p:sp>
    </p:spTree>
    <p:extLst>
      <p:ext uri="{BB962C8B-B14F-4D97-AF65-F5344CB8AC3E}">
        <p14:creationId xmlns:p14="http://schemas.microsoft.com/office/powerpoint/2010/main" val="3124635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E" dirty="0" smtClean="0"/>
              <a:t>“To identify and analyse the links between religious belief and commitment, and action for justice and peace.”</a:t>
            </a:r>
          </a:p>
          <a:p>
            <a:r>
              <a:rPr lang="en-IE" dirty="0" smtClean="0"/>
              <a:t>“To explore the relationship between the concepts of justice and peace and the challenge to sustain this relationship, [in the Irish context for example]”</a:t>
            </a:r>
          </a:p>
          <a:p>
            <a:r>
              <a:rPr lang="en-IE" dirty="0" smtClean="0"/>
              <a:t>Liberation Theology and Environmentalism feature here also</a:t>
            </a:r>
          </a:p>
          <a:p>
            <a:r>
              <a:rPr lang="en-IE" dirty="0" smtClean="0"/>
              <a:t>Important to keep in mind that… “no particular worldview can be seen as the cause of all wrongs in society… it is difficult to read the Bible as a means of justifying any particular set of political convictions…”</a:t>
            </a:r>
          </a:p>
          <a:p>
            <a:r>
              <a:rPr lang="en-IE" dirty="0" smtClean="0"/>
              <a:t>“Students should be helped to develop sensitivity to a variety of perspectives, while also being alert to the risks of relativism and intolerance.”</a:t>
            </a:r>
            <a:endParaRPr lang="en-IE" dirty="0"/>
          </a:p>
        </p:txBody>
      </p:sp>
      <p:sp>
        <p:nvSpPr>
          <p:cNvPr id="3" name="Title 2"/>
          <p:cNvSpPr>
            <a:spLocks noGrp="1"/>
          </p:cNvSpPr>
          <p:nvPr>
            <p:ph type="title"/>
          </p:nvPr>
        </p:nvSpPr>
        <p:spPr/>
        <p:txBody>
          <a:bodyPr/>
          <a:lstStyle/>
          <a:p>
            <a:r>
              <a:rPr lang="en-IE" dirty="0" smtClean="0"/>
              <a:t>Section 14: f – issues of </a:t>
            </a:r>
            <a:br>
              <a:rPr lang="en-IE" dirty="0" smtClean="0"/>
            </a:br>
            <a:r>
              <a:rPr lang="en-IE" dirty="0" smtClean="0"/>
              <a:t>justice and peace</a:t>
            </a:r>
            <a:endParaRPr lang="en-IE" dirty="0"/>
          </a:p>
        </p:txBody>
      </p:sp>
    </p:spTree>
    <p:extLst>
      <p:ext uri="{BB962C8B-B14F-4D97-AF65-F5344CB8AC3E}">
        <p14:creationId xmlns:p14="http://schemas.microsoft.com/office/powerpoint/2010/main" val="2623987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628800"/>
            <a:ext cx="8407893" cy="5229200"/>
          </a:xfrm>
        </p:spPr>
        <p:txBody>
          <a:bodyPr>
            <a:normAutofit/>
          </a:bodyPr>
          <a:lstStyle/>
          <a:p>
            <a:pPr algn="just"/>
            <a:r>
              <a:rPr lang="en-IE" dirty="0" smtClean="0"/>
              <a:t>Highlights the importance of worship and prayer as a response to witnessing the presence of God; links with Section A and B</a:t>
            </a:r>
          </a:p>
          <a:p>
            <a:pPr algn="just"/>
            <a:r>
              <a:rPr lang="en-IE" dirty="0" smtClean="0"/>
              <a:t>Imparts a greater understanding of the rituals that are celebrated at times in our lives where words fail us.</a:t>
            </a:r>
          </a:p>
          <a:p>
            <a:pPr algn="just"/>
            <a:r>
              <a:rPr lang="en-IE" dirty="0" smtClean="0"/>
              <a:t>Involvement of local Parish links and visiting sites of religious significance is promoted as part of students’ studies.</a:t>
            </a:r>
          </a:p>
          <a:p>
            <a:pPr lvl="0" algn="just">
              <a:buClr>
                <a:srgbClr val="C66951"/>
              </a:buClr>
            </a:pPr>
            <a:r>
              <a:rPr lang="en-IE" dirty="0">
                <a:solidFill>
                  <a:srgbClr val="534949"/>
                </a:solidFill>
              </a:rPr>
              <a:t>“To develop an awareness of the spiritual dimension of human life</a:t>
            </a:r>
            <a:r>
              <a:rPr lang="en-IE" dirty="0" smtClean="0">
                <a:solidFill>
                  <a:srgbClr val="534949"/>
                </a:solidFill>
              </a:rPr>
              <a:t>.”</a:t>
            </a:r>
            <a:endParaRPr lang="en-IE" dirty="0" smtClean="0"/>
          </a:p>
          <a:p>
            <a:pPr algn="just"/>
            <a:r>
              <a:rPr lang="en-IE" dirty="0" smtClean="0"/>
              <a:t>“To encourage an openness to personal spiritual development.”</a:t>
            </a:r>
          </a:p>
          <a:p>
            <a:pPr algn="just"/>
            <a:r>
              <a:rPr lang="en-IE" dirty="0" smtClean="0"/>
              <a:t>“Prayer is the living relationship between God and humanity; it is the response of faith to the promise of salvation and a response of love to the Son of God.”</a:t>
            </a:r>
          </a:p>
          <a:p>
            <a:pPr algn="just"/>
            <a:r>
              <a:rPr lang="en-IE" dirty="0" smtClean="0"/>
              <a:t>“The Eucharist contains and expresses all forms of prayer.”</a:t>
            </a:r>
            <a:endParaRPr lang="en-IE" dirty="0"/>
          </a:p>
        </p:txBody>
      </p:sp>
      <p:sp>
        <p:nvSpPr>
          <p:cNvPr id="3" name="Title 2"/>
          <p:cNvSpPr>
            <a:spLocks noGrp="1"/>
          </p:cNvSpPr>
          <p:nvPr>
            <p:ph type="title"/>
          </p:nvPr>
        </p:nvSpPr>
        <p:spPr/>
        <p:txBody>
          <a:bodyPr/>
          <a:lstStyle/>
          <a:p>
            <a:r>
              <a:rPr lang="en-IE" dirty="0" smtClean="0"/>
              <a:t>Page 15: g – worship, prayer </a:t>
            </a:r>
            <a:br>
              <a:rPr lang="en-IE" dirty="0" smtClean="0"/>
            </a:br>
            <a:r>
              <a:rPr lang="en-IE" dirty="0" smtClean="0"/>
              <a:t>and ritual</a:t>
            </a:r>
            <a:endParaRPr lang="en-IE" dirty="0"/>
          </a:p>
        </p:txBody>
      </p:sp>
    </p:spTree>
    <p:extLst>
      <p:ext uri="{BB962C8B-B14F-4D97-AF65-F5344CB8AC3E}">
        <p14:creationId xmlns:p14="http://schemas.microsoft.com/office/powerpoint/2010/main" val="710100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50289"/>
          </a:xfrm>
        </p:spPr>
        <p:txBody>
          <a:bodyPr>
            <a:normAutofit lnSpcReduction="10000"/>
          </a:bodyPr>
          <a:lstStyle/>
          <a:p>
            <a:pPr algn="just"/>
            <a:r>
              <a:rPr lang="en-IE" dirty="0" smtClean="0"/>
              <a:t>An ideal section to cover with students who express a love of story, allegory: never underestimate the power of story!</a:t>
            </a:r>
          </a:p>
          <a:p>
            <a:pPr algn="just"/>
            <a:r>
              <a:rPr lang="en-IE" dirty="0" smtClean="0"/>
              <a:t>“leaves plenty of scope for the teacher to apply the Bible to the religious life and faith experience of the pupils in a way that supports their religious commitment by:</a:t>
            </a:r>
          </a:p>
          <a:p>
            <a:pPr marL="45720" indent="0" algn="just">
              <a:buNone/>
            </a:pPr>
            <a:r>
              <a:rPr lang="en-IE" dirty="0" smtClean="0"/>
              <a:t>… examining “the impact of the Bible on contemporary society”</a:t>
            </a:r>
          </a:p>
          <a:p>
            <a:pPr marL="45720" indent="0" algn="just">
              <a:buNone/>
            </a:pPr>
            <a:r>
              <a:rPr lang="en-IE" dirty="0" smtClean="0"/>
              <a:t>… learning “how the Bible was formed as a text”</a:t>
            </a:r>
          </a:p>
          <a:p>
            <a:pPr marL="45720" indent="0" algn="just">
              <a:buNone/>
            </a:pPr>
            <a:r>
              <a:rPr lang="en-IE" dirty="0" smtClean="0"/>
              <a:t>… exploring “the understanding of the Bible as Word of God and as an expression of the relationship between God and humankind.</a:t>
            </a:r>
          </a:p>
          <a:p>
            <a:pPr algn="just"/>
            <a:r>
              <a:rPr lang="en-IE" dirty="0" smtClean="0"/>
              <a:t>“In sacred scripture, God speaks to humankind in a human way, the reader must be attentive to the text and context.”</a:t>
            </a:r>
          </a:p>
          <a:p>
            <a:pPr algn="just"/>
            <a:r>
              <a:rPr lang="en-IE" dirty="0" smtClean="0"/>
              <a:t>“The course as it is outlined should help to give students an appreciation of the profound influence that the Bible has had on religious thought… cultural life down the ages”</a:t>
            </a:r>
          </a:p>
        </p:txBody>
      </p:sp>
      <p:sp>
        <p:nvSpPr>
          <p:cNvPr id="3" name="Title 2"/>
          <p:cNvSpPr>
            <a:spLocks noGrp="1"/>
          </p:cNvSpPr>
          <p:nvPr>
            <p:ph type="title"/>
          </p:nvPr>
        </p:nvSpPr>
        <p:spPr/>
        <p:txBody>
          <a:bodyPr/>
          <a:lstStyle/>
          <a:p>
            <a:r>
              <a:rPr lang="en-IE" dirty="0" smtClean="0"/>
              <a:t>Page 16: H – the Bible: Literature and Sacred </a:t>
            </a:r>
            <a:endParaRPr lang="en-IE" dirty="0"/>
          </a:p>
        </p:txBody>
      </p:sp>
    </p:spTree>
    <p:extLst>
      <p:ext uri="{BB962C8B-B14F-4D97-AF65-F5344CB8AC3E}">
        <p14:creationId xmlns:p14="http://schemas.microsoft.com/office/powerpoint/2010/main" val="1339264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50289"/>
          </a:xfrm>
        </p:spPr>
        <p:txBody>
          <a:bodyPr>
            <a:normAutofit lnSpcReduction="10000"/>
          </a:bodyPr>
          <a:lstStyle/>
          <a:p>
            <a:r>
              <a:rPr lang="en-IE" dirty="0" smtClean="0"/>
              <a:t>“The syllabus is deeply rooted in the cultural heritage of the past and it enables students to appreciate the religious dimensions of that past.”</a:t>
            </a:r>
          </a:p>
          <a:p>
            <a:r>
              <a:rPr lang="en-IE" dirty="0" smtClean="0"/>
              <a:t>It examines “…the characteristics of religion in Ireland from ancient times to the present day.”</a:t>
            </a:r>
          </a:p>
          <a:p>
            <a:r>
              <a:rPr lang="en-IE" dirty="0" smtClean="0"/>
              <a:t>Students can “…become aware of the plurality of religious traditions that have existed, and continue to exist, in </a:t>
            </a:r>
            <a:r>
              <a:rPr lang="en-IE" dirty="0"/>
              <a:t>I</a:t>
            </a:r>
            <a:r>
              <a:rPr lang="en-IE" dirty="0" smtClean="0"/>
              <a:t>reland.”</a:t>
            </a:r>
          </a:p>
          <a:p>
            <a:r>
              <a:rPr lang="en-IE" dirty="0" smtClean="0"/>
              <a:t>“an awareness of the role of Irish monks on the Continent will remind the student that the Irish have always been part of Europe.”</a:t>
            </a:r>
          </a:p>
          <a:p>
            <a:r>
              <a:rPr lang="en-IE" dirty="0" smtClean="0"/>
              <a:t>“… brings students face to face with contemporary issues in </a:t>
            </a:r>
            <a:r>
              <a:rPr lang="en-IE" dirty="0"/>
              <a:t>I</a:t>
            </a:r>
            <a:r>
              <a:rPr lang="en-IE" dirty="0" smtClean="0"/>
              <a:t>rish Christianity… changing pattern of belief…</a:t>
            </a:r>
          </a:p>
          <a:p>
            <a:r>
              <a:rPr lang="en-IE" dirty="0" smtClean="0"/>
              <a:t>This section reminds students of the variety of viewpoints in Irish society today; promoting the opportunity to engage in ecumenical and inter-faith dialogue.</a:t>
            </a:r>
            <a:endParaRPr lang="en-IE" dirty="0"/>
          </a:p>
        </p:txBody>
      </p:sp>
      <p:sp>
        <p:nvSpPr>
          <p:cNvPr id="3" name="Title 2"/>
          <p:cNvSpPr>
            <a:spLocks noGrp="1"/>
          </p:cNvSpPr>
          <p:nvPr>
            <p:ph type="title"/>
          </p:nvPr>
        </p:nvSpPr>
        <p:spPr/>
        <p:txBody>
          <a:bodyPr/>
          <a:lstStyle/>
          <a:p>
            <a:r>
              <a:rPr lang="en-IE" dirty="0" smtClean="0"/>
              <a:t>Page 17: I – Religion: The </a:t>
            </a:r>
            <a:r>
              <a:rPr lang="en-IE" dirty="0"/>
              <a:t>I</a:t>
            </a:r>
            <a:r>
              <a:rPr lang="en-IE" dirty="0" smtClean="0"/>
              <a:t>rish experience</a:t>
            </a:r>
            <a:endParaRPr lang="en-IE" dirty="0"/>
          </a:p>
        </p:txBody>
      </p:sp>
    </p:spTree>
    <p:extLst>
      <p:ext uri="{BB962C8B-B14F-4D97-AF65-F5344CB8AC3E}">
        <p14:creationId xmlns:p14="http://schemas.microsoft.com/office/powerpoint/2010/main" val="1959469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556792"/>
            <a:ext cx="8407893" cy="5184576"/>
          </a:xfrm>
        </p:spPr>
        <p:txBody>
          <a:bodyPr>
            <a:noAutofit/>
          </a:bodyPr>
          <a:lstStyle/>
          <a:p>
            <a:pPr algn="just"/>
            <a:r>
              <a:rPr lang="en-IE" sz="2200" dirty="0" smtClean="0"/>
              <a:t>“What is most important about the module… is that it offers an opportunity to bring students beyond the standard stereotypes, to enable them to become engaged in this new dialogue, and to discover that faith can be enriched by exchanges between religion and science.”  </a:t>
            </a:r>
          </a:p>
          <a:p>
            <a:pPr algn="just"/>
            <a:r>
              <a:rPr lang="en-IE" sz="2200" dirty="0" smtClean="0"/>
              <a:t>From CSP, Catholic Education at Second-Level (ROI): </a:t>
            </a:r>
            <a:r>
              <a:rPr lang="en-IE" sz="2200" i="1" dirty="0" smtClean="0"/>
              <a:t>“In an era often dominated by religious fundamentalism on the one hand and atheistic science on the other: this commitment to a dialogue between faith and reason was rarely more relevant…</a:t>
            </a:r>
            <a:r>
              <a:rPr lang="en-IE" sz="2200" dirty="0" smtClean="0"/>
              <a:t> </a:t>
            </a:r>
            <a:r>
              <a:rPr lang="en-IE" sz="2200" i="1" dirty="0" smtClean="0"/>
              <a:t>Faith and reason can thrive in the same person: while one cannot be reduced to the other they both play a dynamic role in forming and educating a mature person. There is no contradiction between being a fully educated person and a committed Christian…”</a:t>
            </a:r>
            <a:endParaRPr lang="en-IE" sz="2200" dirty="0"/>
          </a:p>
        </p:txBody>
      </p:sp>
      <p:sp>
        <p:nvSpPr>
          <p:cNvPr id="3" name="Title 2"/>
          <p:cNvSpPr>
            <a:spLocks noGrp="1"/>
          </p:cNvSpPr>
          <p:nvPr>
            <p:ph type="title"/>
          </p:nvPr>
        </p:nvSpPr>
        <p:spPr/>
        <p:txBody>
          <a:bodyPr/>
          <a:lstStyle/>
          <a:p>
            <a:r>
              <a:rPr lang="en-IE" dirty="0" smtClean="0"/>
              <a:t>Page 18: j – religion and science</a:t>
            </a:r>
            <a:endParaRPr lang="en-IE" dirty="0"/>
          </a:p>
        </p:txBody>
      </p:sp>
    </p:spTree>
    <p:extLst>
      <p:ext uri="{BB962C8B-B14F-4D97-AF65-F5344CB8AC3E}">
        <p14:creationId xmlns:p14="http://schemas.microsoft.com/office/powerpoint/2010/main" val="4164977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IE" sz="2400" dirty="0" smtClean="0"/>
              <a:t>Page 20 – Partners in education identified:</a:t>
            </a:r>
          </a:p>
          <a:p>
            <a:pPr marL="45720" indent="0">
              <a:buNone/>
            </a:pPr>
            <a:endParaRPr lang="en-IE" sz="2400" dirty="0" smtClean="0"/>
          </a:p>
          <a:p>
            <a:r>
              <a:rPr lang="en-IE" sz="2400" dirty="0" smtClean="0"/>
              <a:t>The young people themselves</a:t>
            </a:r>
          </a:p>
          <a:p>
            <a:r>
              <a:rPr lang="en-IE" sz="2400" dirty="0" smtClean="0"/>
              <a:t>Parents and guardians</a:t>
            </a:r>
          </a:p>
          <a:p>
            <a:r>
              <a:rPr lang="en-IE" sz="2400" dirty="0" smtClean="0"/>
              <a:t>The school management</a:t>
            </a:r>
          </a:p>
          <a:p>
            <a:r>
              <a:rPr lang="en-IE" sz="2400" dirty="0" smtClean="0"/>
              <a:t>Catechists and others who teach R.E.</a:t>
            </a:r>
          </a:p>
          <a:p>
            <a:r>
              <a:rPr lang="en-IE" sz="2400" dirty="0" smtClean="0"/>
              <a:t>The rest of the teaching and ancillary staff</a:t>
            </a:r>
          </a:p>
          <a:p>
            <a:r>
              <a:rPr lang="en-IE" sz="2400" dirty="0" smtClean="0"/>
              <a:t>The diocesan advisers</a:t>
            </a:r>
          </a:p>
          <a:p>
            <a:r>
              <a:rPr lang="en-IE" sz="2400" dirty="0" smtClean="0"/>
              <a:t>The school chaplain or chaplaincy department</a:t>
            </a:r>
          </a:p>
          <a:p>
            <a:r>
              <a:rPr lang="en-IE" sz="2400" dirty="0" smtClean="0"/>
              <a:t>The wider community</a:t>
            </a:r>
            <a:endParaRPr lang="en-IE" sz="2400" dirty="0"/>
          </a:p>
        </p:txBody>
      </p:sp>
      <p:sp>
        <p:nvSpPr>
          <p:cNvPr id="3" name="Title 2"/>
          <p:cNvSpPr>
            <a:spLocks noGrp="1"/>
          </p:cNvSpPr>
          <p:nvPr>
            <p:ph type="title"/>
          </p:nvPr>
        </p:nvSpPr>
        <p:spPr/>
        <p:txBody>
          <a:bodyPr/>
          <a:lstStyle/>
          <a:p>
            <a:r>
              <a:rPr lang="en-IE" dirty="0" smtClean="0"/>
              <a:t>R.E.: A curriculum Framework </a:t>
            </a:r>
            <a:br>
              <a:rPr lang="en-IE" dirty="0" smtClean="0"/>
            </a:br>
            <a:r>
              <a:rPr lang="en-IE" dirty="0" smtClean="0"/>
              <a:t>for Senior Cycle</a:t>
            </a:r>
            <a:endParaRPr lang="en-IE" dirty="0"/>
          </a:p>
        </p:txBody>
      </p:sp>
    </p:spTree>
    <p:extLst>
      <p:ext uri="{BB962C8B-B14F-4D97-AF65-F5344CB8AC3E}">
        <p14:creationId xmlns:p14="http://schemas.microsoft.com/office/powerpoint/2010/main" val="75223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78281"/>
          </a:xfrm>
        </p:spPr>
        <p:txBody>
          <a:bodyPr/>
          <a:lstStyle/>
          <a:p>
            <a:pPr marL="45720" indent="0">
              <a:buNone/>
            </a:pPr>
            <a:r>
              <a:rPr lang="en-IE" dirty="0" smtClean="0"/>
              <a:t>Page 21 – 22: Faith formation is nurtured in several ways:</a:t>
            </a:r>
            <a:endParaRPr lang="en-IE" dirty="0"/>
          </a:p>
        </p:txBody>
      </p:sp>
      <p:sp>
        <p:nvSpPr>
          <p:cNvPr id="3" name="Title 2"/>
          <p:cNvSpPr>
            <a:spLocks noGrp="1"/>
          </p:cNvSpPr>
          <p:nvPr>
            <p:ph type="title"/>
          </p:nvPr>
        </p:nvSpPr>
        <p:spPr/>
        <p:txBody>
          <a:bodyPr/>
          <a:lstStyle/>
          <a:p>
            <a:r>
              <a:rPr lang="en-IE" dirty="0">
                <a:solidFill>
                  <a:prstClr val="white"/>
                </a:solidFill>
              </a:rPr>
              <a:t>R.E.: A curriculum Framework </a:t>
            </a:r>
            <a:br>
              <a:rPr lang="en-IE" dirty="0">
                <a:solidFill>
                  <a:prstClr val="white"/>
                </a:solidFill>
              </a:rPr>
            </a:br>
            <a:r>
              <a:rPr lang="en-IE" dirty="0">
                <a:solidFill>
                  <a:prstClr val="white"/>
                </a:solidFill>
              </a:rPr>
              <a:t>for Senior Cycle</a:t>
            </a:r>
            <a:endParaRPr lang="en-IE" dirty="0"/>
          </a:p>
        </p:txBody>
      </p:sp>
      <p:graphicFrame>
        <p:nvGraphicFramePr>
          <p:cNvPr id="4" name="Diagram 3"/>
          <p:cNvGraphicFramePr/>
          <p:nvPr>
            <p:extLst>
              <p:ext uri="{D42A27DB-BD31-4B8C-83A1-F6EECF244321}">
                <p14:modId xmlns:p14="http://schemas.microsoft.com/office/powerpoint/2010/main" val="4106695012"/>
              </p:ext>
            </p:extLst>
          </p:nvPr>
        </p:nvGraphicFramePr>
        <p:xfrm>
          <a:off x="1619672" y="2204864"/>
          <a:ext cx="6096000" cy="4264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9246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IE" sz="2800" dirty="0" smtClean="0"/>
              <a:t>Page 22 – Supporting Faith Formation in Religious Education:</a:t>
            </a:r>
          </a:p>
          <a:p>
            <a:pPr marL="45720" indent="0">
              <a:buNone/>
            </a:pPr>
            <a:endParaRPr lang="en-IE" sz="2800" dirty="0"/>
          </a:p>
          <a:p>
            <a:pPr marL="45720" indent="0">
              <a:buNone/>
            </a:pPr>
            <a:r>
              <a:rPr lang="en-IE" sz="2800" dirty="0" smtClean="0"/>
              <a:t>See Notes on Page 8 as this is very similar</a:t>
            </a:r>
            <a:endParaRPr lang="en-IE" sz="2800" dirty="0"/>
          </a:p>
        </p:txBody>
      </p:sp>
      <p:sp>
        <p:nvSpPr>
          <p:cNvPr id="3" name="Title 2"/>
          <p:cNvSpPr>
            <a:spLocks noGrp="1"/>
          </p:cNvSpPr>
          <p:nvPr>
            <p:ph type="title"/>
          </p:nvPr>
        </p:nvSpPr>
        <p:spPr/>
        <p:txBody>
          <a:bodyPr/>
          <a:lstStyle/>
          <a:p>
            <a:r>
              <a:rPr lang="en-IE" dirty="0">
                <a:solidFill>
                  <a:prstClr val="white"/>
                </a:solidFill>
              </a:rPr>
              <a:t>R.E.: A curriculum Framework </a:t>
            </a:r>
            <a:br>
              <a:rPr lang="en-IE" dirty="0">
                <a:solidFill>
                  <a:prstClr val="white"/>
                </a:solidFill>
              </a:rPr>
            </a:br>
            <a:r>
              <a:rPr lang="en-IE" dirty="0">
                <a:solidFill>
                  <a:prstClr val="white"/>
                </a:solidFill>
              </a:rPr>
              <a:t>for Senior Cycle</a:t>
            </a:r>
            <a:endParaRPr lang="en-IE" dirty="0"/>
          </a:p>
        </p:txBody>
      </p:sp>
    </p:spTree>
    <p:extLst>
      <p:ext uri="{BB962C8B-B14F-4D97-AF65-F5344CB8AC3E}">
        <p14:creationId xmlns:p14="http://schemas.microsoft.com/office/powerpoint/2010/main" val="3209527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IE" dirty="0" smtClean="0"/>
              <a:t>The document is divided into two sections:</a:t>
            </a:r>
          </a:p>
          <a:p>
            <a:pPr marL="45720" indent="0">
              <a:buNone/>
            </a:pPr>
            <a:endParaRPr lang="en-IE" dirty="0"/>
          </a:p>
          <a:p>
            <a:pPr marL="502920" indent="-457200">
              <a:buFont typeface="+mj-lt"/>
              <a:buAutoNum type="arabicPeriod"/>
            </a:pPr>
            <a:r>
              <a:rPr lang="en-IE" dirty="0" smtClean="0"/>
              <a:t>Leaving Certificate Religious Education Syllabus 			(Page 7 – 18)</a:t>
            </a:r>
          </a:p>
          <a:p>
            <a:pPr marL="502920" indent="-457200">
              <a:buFont typeface="+mj-lt"/>
              <a:buAutoNum type="arabicPeriod"/>
            </a:pPr>
            <a:endParaRPr lang="en-IE" dirty="0"/>
          </a:p>
          <a:p>
            <a:pPr marL="502920" indent="-457200">
              <a:buFont typeface="+mj-lt"/>
              <a:buAutoNum type="arabicPeriod"/>
            </a:pPr>
            <a:r>
              <a:rPr lang="en-IE" dirty="0" smtClean="0"/>
              <a:t>Religious Education: A Curriculum Framework for Senior Cycle 	(Page 20 – 38)</a:t>
            </a:r>
            <a:endParaRPr lang="en-IE" dirty="0"/>
          </a:p>
        </p:txBody>
      </p:sp>
      <p:sp>
        <p:nvSpPr>
          <p:cNvPr id="3" name="Title 2"/>
          <p:cNvSpPr>
            <a:spLocks noGrp="1"/>
          </p:cNvSpPr>
          <p:nvPr>
            <p:ph type="title"/>
          </p:nvPr>
        </p:nvSpPr>
        <p:spPr/>
        <p:txBody>
          <a:bodyPr/>
          <a:lstStyle/>
          <a:p>
            <a:r>
              <a:rPr lang="en-IE" dirty="0" smtClean="0"/>
              <a:t>Contents</a:t>
            </a:r>
            <a:endParaRPr lang="en-IE" dirty="0"/>
          </a:p>
        </p:txBody>
      </p:sp>
    </p:spTree>
    <p:extLst>
      <p:ext uri="{BB962C8B-B14F-4D97-AF65-F5344CB8AC3E}">
        <p14:creationId xmlns:p14="http://schemas.microsoft.com/office/powerpoint/2010/main" val="20094028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78281"/>
          </a:xfrm>
        </p:spPr>
        <p:txBody>
          <a:bodyPr>
            <a:noAutofit/>
          </a:bodyPr>
          <a:lstStyle/>
          <a:p>
            <a:pPr marL="45720" indent="0">
              <a:buNone/>
            </a:pPr>
            <a:r>
              <a:rPr lang="en-IE" sz="2400" dirty="0" smtClean="0"/>
              <a:t>Page 23 – The curriculum framework contains the following sections:</a:t>
            </a:r>
          </a:p>
          <a:p>
            <a:pPr marL="45720" indent="0">
              <a:buNone/>
            </a:pPr>
            <a:endParaRPr lang="en-IE" sz="2400" dirty="0" smtClean="0"/>
          </a:p>
          <a:p>
            <a:r>
              <a:rPr lang="en-IE" sz="2400" dirty="0" smtClean="0"/>
              <a:t>Section A:	The Search for Meaning (Page 24 – 25) </a:t>
            </a:r>
          </a:p>
          <a:p>
            <a:r>
              <a:rPr lang="en-IE" sz="2400" dirty="0" smtClean="0"/>
              <a:t>Section B:	Christianity</a:t>
            </a:r>
            <a:r>
              <a:rPr lang="en-IE" sz="2400" dirty="0">
                <a:solidFill>
                  <a:srgbClr val="534949"/>
                </a:solidFill>
              </a:rPr>
              <a:t> (</a:t>
            </a:r>
            <a:r>
              <a:rPr lang="en-IE" sz="2400" dirty="0" smtClean="0">
                <a:solidFill>
                  <a:srgbClr val="534949"/>
                </a:solidFill>
              </a:rPr>
              <a:t>Page 26 </a:t>
            </a:r>
            <a:r>
              <a:rPr lang="en-IE" sz="2400" dirty="0">
                <a:solidFill>
                  <a:srgbClr val="534949"/>
                </a:solidFill>
              </a:rPr>
              <a:t>– </a:t>
            </a:r>
            <a:r>
              <a:rPr lang="en-IE" sz="2400" dirty="0" smtClean="0">
                <a:solidFill>
                  <a:srgbClr val="534949"/>
                </a:solidFill>
              </a:rPr>
              <a:t>27) </a:t>
            </a:r>
            <a:endParaRPr lang="en-IE" sz="2400" dirty="0" smtClean="0"/>
          </a:p>
          <a:p>
            <a:r>
              <a:rPr lang="en-IE" sz="2400" dirty="0" smtClean="0"/>
              <a:t>Section C:	Religious faiths in </a:t>
            </a:r>
            <a:r>
              <a:rPr lang="en-IE" sz="2400" dirty="0"/>
              <a:t>I</a:t>
            </a:r>
            <a:r>
              <a:rPr lang="en-IE" sz="2400" dirty="0" smtClean="0"/>
              <a:t>reland today</a:t>
            </a:r>
            <a:r>
              <a:rPr lang="en-IE" sz="2400" dirty="0" smtClean="0">
                <a:solidFill>
                  <a:srgbClr val="534949"/>
                </a:solidFill>
              </a:rPr>
              <a:t>(</a:t>
            </a:r>
            <a:r>
              <a:rPr lang="en-IE" sz="2400" dirty="0" err="1" smtClean="0">
                <a:solidFill>
                  <a:srgbClr val="534949"/>
                </a:solidFill>
              </a:rPr>
              <a:t>Pg</a:t>
            </a:r>
            <a:r>
              <a:rPr lang="en-IE" sz="2400" dirty="0" smtClean="0">
                <a:solidFill>
                  <a:srgbClr val="534949"/>
                </a:solidFill>
              </a:rPr>
              <a:t> 28-29) </a:t>
            </a:r>
            <a:endParaRPr lang="en-IE" sz="2400" dirty="0" smtClean="0"/>
          </a:p>
          <a:p>
            <a:r>
              <a:rPr lang="en-IE" sz="2400" dirty="0" smtClean="0"/>
              <a:t>Section D:	Morality in Action </a:t>
            </a:r>
            <a:r>
              <a:rPr lang="en-IE" sz="2400" dirty="0">
                <a:solidFill>
                  <a:srgbClr val="534949"/>
                </a:solidFill>
              </a:rPr>
              <a:t>(Page </a:t>
            </a:r>
            <a:r>
              <a:rPr lang="en-IE" sz="2400" dirty="0" smtClean="0">
                <a:solidFill>
                  <a:srgbClr val="534949"/>
                </a:solidFill>
              </a:rPr>
              <a:t>30 </a:t>
            </a:r>
            <a:r>
              <a:rPr lang="en-IE" sz="2400" dirty="0">
                <a:solidFill>
                  <a:srgbClr val="534949"/>
                </a:solidFill>
              </a:rPr>
              <a:t>– </a:t>
            </a:r>
            <a:r>
              <a:rPr lang="en-IE" sz="2400" dirty="0" smtClean="0">
                <a:solidFill>
                  <a:srgbClr val="534949"/>
                </a:solidFill>
              </a:rPr>
              <a:t>31) </a:t>
            </a:r>
            <a:endParaRPr lang="en-IE" sz="2400" dirty="0" smtClean="0"/>
          </a:p>
          <a:p>
            <a:r>
              <a:rPr lang="en-IE" sz="2400" dirty="0" smtClean="0"/>
              <a:t>Section E:	God-Talk </a:t>
            </a:r>
            <a:r>
              <a:rPr lang="en-IE" sz="2400" dirty="0">
                <a:solidFill>
                  <a:srgbClr val="534949"/>
                </a:solidFill>
              </a:rPr>
              <a:t>(Page </a:t>
            </a:r>
            <a:r>
              <a:rPr lang="en-IE" sz="2400" dirty="0" smtClean="0">
                <a:solidFill>
                  <a:srgbClr val="534949"/>
                </a:solidFill>
              </a:rPr>
              <a:t>32 </a:t>
            </a:r>
            <a:r>
              <a:rPr lang="en-IE" sz="2400" dirty="0">
                <a:solidFill>
                  <a:srgbClr val="534949"/>
                </a:solidFill>
              </a:rPr>
              <a:t>– </a:t>
            </a:r>
            <a:r>
              <a:rPr lang="en-IE" sz="2400" dirty="0" smtClean="0">
                <a:solidFill>
                  <a:srgbClr val="534949"/>
                </a:solidFill>
              </a:rPr>
              <a:t>33) </a:t>
            </a:r>
            <a:endParaRPr lang="en-IE" sz="2400" dirty="0" smtClean="0"/>
          </a:p>
          <a:p>
            <a:r>
              <a:rPr lang="en-IE" sz="2400" dirty="0" smtClean="0"/>
              <a:t>Section F:	A Living Faith – Doing Justice </a:t>
            </a:r>
            <a:r>
              <a:rPr lang="en-IE" sz="2400" dirty="0" smtClean="0">
                <a:solidFill>
                  <a:srgbClr val="534949"/>
                </a:solidFill>
              </a:rPr>
              <a:t>(</a:t>
            </a:r>
            <a:r>
              <a:rPr lang="en-IE" sz="2400" dirty="0" err="1" smtClean="0">
                <a:solidFill>
                  <a:srgbClr val="534949"/>
                </a:solidFill>
              </a:rPr>
              <a:t>Pg</a:t>
            </a:r>
            <a:r>
              <a:rPr lang="en-IE" sz="2400" dirty="0" smtClean="0">
                <a:solidFill>
                  <a:srgbClr val="534949"/>
                </a:solidFill>
              </a:rPr>
              <a:t> 34 – 35) </a:t>
            </a:r>
            <a:endParaRPr lang="en-IE" sz="2400" dirty="0" smtClean="0"/>
          </a:p>
          <a:p>
            <a:r>
              <a:rPr lang="en-IE" sz="2400" dirty="0" smtClean="0"/>
              <a:t>Section G:	Celebrating Faith </a:t>
            </a:r>
            <a:r>
              <a:rPr lang="en-IE" sz="2400" dirty="0">
                <a:solidFill>
                  <a:srgbClr val="534949"/>
                </a:solidFill>
              </a:rPr>
              <a:t>(Page </a:t>
            </a:r>
            <a:r>
              <a:rPr lang="en-IE" sz="2400" dirty="0" smtClean="0">
                <a:solidFill>
                  <a:srgbClr val="534949"/>
                </a:solidFill>
              </a:rPr>
              <a:t>36 </a:t>
            </a:r>
            <a:r>
              <a:rPr lang="en-IE" sz="2400" dirty="0">
                <a:solidFill>
                  <a:srgbClr val="534949"/>
                </a:solidFill>
              </a:rPr>
              <a:t>– </a:t>
            </a:r>
            <a:r>
              <a:rPr lang="en-IE" sz="2400" dirty="0" smtClean="0">
                <a:solidFill>
                  <a:srgbClr val="534949"/>
                </a:solidFill>
              </a:rPr>
              <a:t>37) </a:t>
            </a:r>
            <a:endParaRPr lang="en-IE" sz="2400" dirty="0" smtClean="0"/>
          </a:p>
          <a:p>
            <a:r>
              <a:rPr lang="en-IE" sz="2400" dirty="0" smtClean="0"/>
              <a:t>Section H:	Story </a:t>
            </a:r>
            <a:r>
              <a:rPr lang="en-IE" sz="2400" dirty="0">
                <a:solidFill>
                  <a:srgbClr val="534949"/>
                </a:solidFill>
              </a:rPr>
              <a:t>(Page </a:t>
            </a:r>
            <a:r>
              <a:rPr lang="en-IE" sz="2400" dirty="0" smtClean="0">
                <a:solidFill>
                  <a:srgbClr val="534949"/>
                </a:solidFill>
              </a:rPr>
              <a:t>38 </a:t>
            </a:r>
            <a:r>
              <a:rPr lang="en-IE" sz="2400" dirty="0">
                <a:solidFill>
                  <a:srgbClr val="534949"/>
                </a:solidFill>
              </a:rPr>
              <a:t>– </a:t>
            </a:r>
            <a:r>
              <a:rPr lang="en-IE" sz="2400" dirty="0" smtClean="0">
                <a:solidFill>
                  <a:srgbClr val="534949"/>
                </a:solidFill>
              </a:rPr>
              <a:t>39) </a:t>
            </a:r>
            <a:endParaRPr lang="en-IE" sz="2400" dirty="0"/>
          </a:p>
        </p:txBody>
      </p:sp>
      <p:sp>
        <p:nvSpPr>
          <p:cNvPr id="3" name="Title 2"/>
          <p:cNvSpPr>
            <a:spLocks noGrp="1"/>
          </p:cNvSpPr>
          <p:nvPr>
            <p:ph type="title"/>
          </p:nvPr>
        </p:nvSpPr>
        <p:spPr/>
        <p:txBody>
          <a:bodyPr/>
          <a:lstStyle/>
          <a:p>
            <a:r>
              <a:rPr lang="en-IE" dirty="0">
                <a:solidFill>
                  <a:prstClr val="white"/>
                </a:solidFill>
              </a:rPr>
              <a:t>R.E.: A curriculum Framework </a:t>
            </a:r>
            <a:br>
              <a:rPr lang="en-IE" dirty="0">
                <a:solidFill>
                  <a:prstClr val="white"/>
                </a:solidFill>
              </a:rPr>
            </a:br>
            <a:r>
              <a:rPr lang="en-IE" dirty="0">
                <a:solidFill>
                  <a:prstClr val="white"/>
                </a:solidFill>
              </a:rPr>
              <a:t>for Senior Cycle</a:t>
            </a:r>
            <a:endParaRPr lang="en-IE" dirty="0"/>
          </a:p>
        </p:txBody>
      </p:sp>
    </p:spTree>
    <p:extLst>
      <p:ext uri="{BB962C8B-B14F-4D97-AF65-F5344CB8AC3E}">
        <p14:creationId xmlns:p14="http://schemas.microsoft.com/office/powerpoint/2010/main" val="102834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IE" dirty="0" smtClean="0"/>
              <a:t>This introduction provides a useful overview of the document</a:t>
            </a:r>
            <a:r>
              <a:rPr lang="en-IE" dirty="0"/>
              <a:t>.</a:t>
            </a:r>
            <a:r>
              <a:rPr lang="en-IE" dirty="0" smtClean="0"/>
              <a:t> However, it is also a helpful reference with regard to providing a concise overview of the impact that can be made when positive, consistent R.E. programmes are in place and delivered by those who are conscious of the need for catechesis to underpin every topic/module explored.</a:t>
            </a:r>
          </a:p>
          <a:p>
            <a:pPr marL="45720" indent="0" algn="just">
              <a:buNone/>
            </a:pPr>
            <a:endParaRPr lang="en-IE" dirty="0" smtClean="0"/>
          </a:p>
          <a:p>
            <a:pPr algn="just"/>
            <a:r>
              <a:rPr lang="en-IE" dirty="0" smtClean="0"/>
              <a:t>It says of the Leaving Certificate Syllabus: “… it offers young people the language to engage in open dialogue with others of their own faith, with people of different faiths and with those who propose a non-religious worldview. The syllabus also contributes to the spiritual and moral development of the student…”</a:t>
            </a:r>
            <a:endParaRPr lang="en-IE" dirty="0"/>
          </a:p>
        </p:txBody>
      </p:sp>
      <p:sp>
        <p:nvSpPr>
          <p:cNvPr id="3" name="Title 2"/>
          <p:cNvSpPr>
            <a:spLocks noGrp="1"/>
          </p:cNvSpPr>
          <p:nvPr>
            <p:ph type="title"/>
          </p:nvPr>
        </p:nvSpPr>
        <p:spPr/>
        <p:txBody>
          <a:bodyPr/>
          <a:lstStyle/>
          <a:p>
            <a:r>
              <a:rPr lang="en-IE" dirty="0" smtClean="0"/>
              <a:t>Page 7: Leaving Certificate Religious Education syllabus introduction</a:t>
            </a:r>
            <a:endParaRPr lang="en-IE" dirty="0"/>
          </a:p>
        </p:txBody>
      </p:sp>
    </p:spTree>
    <p:extLst>
      <p:ext uri="{BB962C8B-B14F-4D97-AF65-F5344CB8AC3E}">
        <p14:creationId xmlns:p14="http://schemas.microsoft.com/office/powerpoint/2010/main" val="3763923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50289"/>
          </a:xfrm>
        </p:spPr>
        <p:txBody>
          <a:bodyPr>
            <a:normAutofit/>
          </a:bodyPr>
          <a:lstStyle/>
          <a:p>
            <a:pPr algn="just"/>
            <a:r>
              <a:rPr lang="en-IE" dirty="0" smtClean="0"/>
              <a:t>“</a:t>
            </a:r>
            <a:r>
              <a:rPr lang="en-IE" dirty="0"/>
              <a:t>T</a:t>
            </a:r>
            <a:r>
              <a:rPr lang="en-IE" dirty="0" smtClean="0"/>
              <a:t>he general aim of Religious Education is to awaken people to faith and to help them throughout their lives to deepen and strengthen that faith…”</a:t>
            </a:r>
          </a:p>
          <a:p>
            <a:pPr algn="just"/>
            <a:r>
              <a:rPr lang="en-IE" dirty="0" smtClean="0"/>
              <a:t>“The personal faith of young people is nourished when they are offered the opportunity to engage with questions of meaning and to explore a variety of responses to these questions. By deepening their knowledge of the faith, an opportunity is provided for them to explain their faith to others”</a:t>
            </a:r>
          </a:p>
          <a:p>
            <a:pPr algn="just"/>
            <a:r>
              <a:rPr lang="en-IE" dirty="0" smtClean="0"/>
              <a:t>“… they discover the ‘social consequences of the demands of the Gospel’, which is the climax of … moral teaching”</a:t>
            </a:r>
          </a:p>
          <a:p>
            <a:pPr algn="just"/>
            <a:r>
              <a:rPr lang="en-IE" dirty="0" smtClean="0"/>
              <a:t>[Through Prayer, students] … “discover the action of God in their lives. Prayer is the living relationship between God and humanity; it is… a response of love to the Son of God”</a:t>
            </a:r>
            <a:endParaRPr lang="en-IE" dirty="0"/>
          </a:p>
        </p:txBody>
      </p:sp>
      <p:sp>
        <p:nvSpPr>
          <p:cNvPr id="3" name="Title 2"/>
          <p:cNvSpPr>
            <a:spLocks noGrp="1"/>
          </p:cNvSpPr>
          <p:nvPr>
            <p:ph type="title"/>
          </p:nvPr>
        </p:nvSpPr>
        <p:spPr/>
        <p:txBody>
          <a:bodyPr/>
          <a:lstStyle/>
          <a:p>
            <a:r>
              <a:rPr lang="en-IE" dirty="0" smtClean="0"/>
              <a:t>Page 7: Introduction contd.</a:t>
            </a:r>
            <a:endParaRPr lang="en-IE" dirty="0"/>
          </a:p>
        </p:txBody>
      </p:sp>
    </p:spTree>
    <p:extLst>
      <p:ext uri="{BB962C8B-B14F-4D97-AF65-F5344CB8AC3E}">
        <p14:creationId xmlns:p14="http://schemas.microsoft.com/office/powerpoint/2010/main" val="1635572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IE" dirty="0" smtClean="0"/>
              <a:t>Again, it is highlighted that there is a </a:t>
            </a:r>
            <a:r>
              <a:rPr lang="en-IE" dirty="0" smtClean="0"/>
              <a:t>great need </a:t>
            </a:r>
            <a:r>
              <a:rPr lang="en-IE" dirty="0" smtClean="0"/>
              <a:t>for links to be established between home, school and parish in leading young people towards mature faith.</a:t>
            </a:r>
          </a:p>
          <a:p>
            <a:pPr algn="just"/>
            <a:r>
              <a:rPr lang="en-IE" dirty="0" smtClean="0"/>
              <a:t>It highlights the need for R.E. to be delivered by qualified teachers, committed to their faith.</a:t>
            </a:r>
          </a:p>
          <a:p>
            <a:pPr algn="just"/>
            <a:r>
              <a:rPr lang="en-IE" dirty="0" smtClean="0"/>
              <a:t>R.E. needs whole schools support, the DA plays a key role here in supporting R.E. teachers and school management.</a:t>
            </a:r>
          </a:p>
          <a:p>
            <a:pPr algn="just"/>
            <a:r>
              <a:rPr lang="en-IE" dirty="0" smtClean="0"/>
              <a:t>See point 4: The role of the School Chaplain; what a wonderful description of the Chaplain’s role and what a pity that many schools do not have a chaplain on staff!</a:t>
            </a:r>
          </a:p>
          <a:p>
            <a:pPr algn="just"/>
            <a:r>
              <a:rPr lang="en-IE" dirty="0"/>
              <a:t>R</a:t>
            </a:r>
            <a:r>
              <a:rPr lang="en-IE" dirty="0" smtClean="0"/>
              <a:t>eference is made to the need for good quality teaching and learning resources.</a:t>
            </a:r>
          </a:p>
          <a:p>
            <a:endParaRPr lang="en-IE" dirty="0" smtClean="0"/>
          </a:p>
          <a:p>
            <a:endParaRPr lang="en-IE" dirty="0"/>
          </a:p>
        </p:txBody>
      </p:sp>
      <p:sp>
        <p:nvSpPr>
          <p:cNvPr id="3" name="Title 2"/>
          <p:cNvSpPr>
            <a:spLocks noGrp="1"/>
          </p:cNvSpPr>
          <p:nvPr>
            <p:ph type="title"/>
          </p:nvPr>
        </p:nvSpPr>
        <p:spPr/>
        <p:txBody>
          <a:bodyPr/>
          <a:lstStyle/>
          <a:p>
            <a:r>
              <a:rPr lang="en-IE" dirty="0" smtClean="0"/>
              <a:t>Page 8: Supporting </a:t>
            </a:r>
            <a:br>
              <a:rPr lang="en-IE" dirty="0" smtClean="0"/>
            </a:br>
            <a:r>
              <a:rPr lang="en-IE" dirty="0" smtClean="0"/>
              <a:t>Faith formation in R.E.</a:t>
            </a:r>
            <a:endParaRPr lang="en-IE" dirty="0"/>
          </a:p>
        </p:txBody>
      </p:sp>
    </p:spTree>
    <p:extLst>
      <p:ext uri="{BB962C8B-B14F-4D97-AF65-F5344CB8AC3E}">
        <p14:creationId xmlns:p14="http://schemas.microsoft.com/office/powerpoint/2010/main" val="1533711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22298"/>
          </a:xfrm>
        </p:spPr>
        <p:txBody>
          <a:bodyPr>
            <a:normAutofit fontScale="92500" lnSpcReduction="10000"/>
          </a:bodyPr>
          <a:lstStyle/>
          <a:p>
            <a:pPr marL="45720" indent="0">
              <a:buNone/>
            </a:pPr>
            <a:r>
              <a:rPr lang="en-IE" dirty="0" smtClean="0"/>
              <a:t>In the written paper </a:t>
            </a:r>
            <a:r>
              <a:rPr lang="en-IE" dirty="0" smtClean="0"/>
              <a:t>(worth 80%) there </a:t>
            </a:r>
            <a:r>
              <a:rPr lang="en-IE" dirty="0" smtClean="0"/>
              <a:t>are three units</a:t>
            </a:r>
            <a:r>
              <a:rPr lang="en-IE" dirty="0" smtClean="0"/>
              <a:t>:</a:t>
            </a:r>
          </a:p>
          <a:p>
            <a:pPr marL="45720" indent="0">
              <a:buNone/>
            </a:pPr>
            <a:endParaRPr lang="en-IE" dirty="0" smtClean="0"/>
          </a:p>
          <a:p>
            <a:r>
              <a:rPr lang="en-IE" dirty="0" smtClean="0"/>
              <a:t>Unit </a:t>
            </a:r>
            <a:r>
              <a:rPr lang="en-IE" dirty="0" smtClean="0"/>
              <a:t>1:	Section </a:t>
            </a:r>
            <a:r>
              <a:rPr lang="en-IE" dirty="0" smtClean="0"/>
              <a:t>A: The Search for Meaning and Value </a:t>
            </a:r>
            <a:r>
              <a:rPr lang="en-IE" dirty="0" smtClean="0"/>
              <a:t>	  	</a:t>
            </a:r>
            <a:r>
              <a:rPr lang="en-IE" dirty="0" smtClean="0">
                <a:solidFill>
                  <a:srgbClr val="FF5050"/>
                </a:solidFill>
              </a:rPr>
              <a:t>(</a:t>
            </a:r>
            <a:r>
              <a:rPr lang="en-IE" dirty="0" smtClean="0">
                <a:solidFill>
                  <a:srgbClr val="FF5050"/>
                </a:solidFill>
              </a:rPr>
              <a:t>Compulsory)</a:t>
            </a:r>
          </a:p>
          <a:p>
            <a:r>
              <a:rPr lang="en-IE" dirty="0" smtClean="0"/>
              <a:t>Unit 2:	Section B: Christianity, Section C: World Religions, 	   	Section D: Moral Decision Making </a:t>
            </a:r>
            <a:r>
              <a:rPr lang="en-IE" dirty="0" smtClean="0">
                <a:solidFill>
                  <a:srgbClr val="FF5050"/>
                </a:solidFill>
              </a:rPr>
              <a:t>(Choose any 2)</a:t>
            </a:r>
          </a:p>
          <a:p>
            <a:r>
              <a:rPr lang="en-IE" dirty="0" smtClean="0"/>
              <a:t>Unit 3: 	Section E: Religion and Gender, </a:t>
            </a:r>
          </a:p>
          <a:p>
            <a:pPr marL="45720" indent="0">
              <a:buNone/>
            </a:pPr>
            <a:r>
              <a:rPr lang="en-IE" dirty="0"/>
              <a:t>	</a:t>
            </a:r>
            <a:r>
              <a:rPr lang="en-IE" dirty="0" smtClean="0"/>
              <a:t>    </a:t>
            </a:r>
            <a:r>
              <a:rPr lang="en-IE" dirty="0" smtClean="0"/>
              <a:t>	Section </a:t>
            </a:r>
            <a:r>
              <a:rPr lang="en-IE" dirty="0" smtClean="0"/>
              <a:t>F: Issues of Justice and Peace </a:t>
            </a:r>
          </a:p>
          <a:p>
            <a:pPr marL="45720" indent="0">
              <a:buNone/>
            </a:pPr>
            <a:r>
              <a:rPr lang="en-IE" dirty="0"/>
              <a:t>	 </a:t>
            </a:r>
            <a:r>
              <a:rPr lang="en-IE" dirty="0" smtClean="0"/>
              <a:t>   </a:t>
            </a:r>
            <a:r>
              <a:rPr lang="en-IE" dirty="0" smtClean="0"/>
              <a:t>	Section </a:t>
            </a:r>
            <a:r>
              <a:rPr lang="en-IE" dirty="0" smtClean="0"/>
              <a:t>G: Worship, Prayer and Ritual</a:t>
            </a:r>
          </a:p>
          <a:p>
            <a:pPr marL="45720" indent="0">
              <a:buNone/>
            </a:pPr>
            <a:r>
              <a:rPr lang="en-IE" dirty="0"/>
              <a:t>	</a:t>
            </a:r>
            <a:r>
              <a:rPr lang="en-IE" dirty="0" smtClean="0"/>
              <a:t>    </a:t>
            </a:r>
            <a:r>
              <a:rPr lang="en-IE" dirty="0" smtClean="0"/>
              <a:t>	Section </a:t>
            </a:r>
            <a:r>
              <a:rPr lang="en-IE" dirty="0" smtClean="0"/>
              <a:t>H: The Bible: Literature and Sacred Text</a:t>
            </a:r>
          </a:p>
          <a:p>
            <a:pPr marL="45720" indent="0">
              <a:buNone/>
            </a:pPr>
            <a:r>
              <a:rPr lang="en-IE" dirty="0"/>
              <a:t>	 </a:t>
            </a:r>
            <a:r>
              <a:rPr lang="en-IE" dirty="0" smtClean="0"/>
              <a:t>   </a:t>
            </a:r>
            <a:r>
              <a:rPr lang="en-IE" dirty="0" smtClean="0"/>
              <a:t>	Section </a:t>
            </a:r>
            <a:r>
              <a:rPr lang="en-IE" dirty="0" smtClean="0"/>
              <a:t>I: The Irish Experience</a:t>
            </a:r>
          </a:p>
          <a:p>
            <a:pPr marL="45720" indent="0">
              <a:buNone/>
            </a:pPr>
            <a:r>
              <a:rPr lang="en-IE" dirty="0"/>
              <a:t>	 </a:t>
            </a:r>
            <a:r>
              <a:rPr lang="en-IE" dirty="0" smtClean="0"/>
              <a:t>   </a:t>
            </a:r>
            <a:r>
              <a:rPr lang="en-IE" dirty="0" smtClean="0"/>
              <a:t>	Section </a:t>
            </a:r>
            <a:r>
              <a:rPr lang="en-IE" dirty="0" smtClean="0"/>
              <a:t>J: Religion and Science </a:t>
            </a:r>
            <a:r>
              <a:rPr lang="en-IE" dirty="0" smtClean="0">
                <a:solidFill>
                  <a:srgbClr val="FF5050"/>
                </a:solidFill>
              </a:rPr>
              <a:t>(Choose 1</a:t>
            </a:r>
            <a:r>
              <a:rPr lang="en-IE" dirty="0" smtClean="0">
                <a:solidFill>
                  <a:srgbClr val="FF5050"/>
                </a:solidFill>
              </a:rPr>
              <a:t>)</a:t>
            </a:r>
          </a:p>
          <a:p>
            <a:pPr marL="45720" indent="0">
              <a:buNone/>
            </a:pPr>
            <a:endParaRPr lang="en-IE" dirty="0" smtClean="0">
              <a:solidFill>
                <a:srgbClr val="FF5050"/>
              </a:solidFill>
            </a:endParaRPr>
          </a:p>
          <a:p>
            <a:pPr marL="45720" indent="0" algn="ctr">
              <a:buNone/>
            </a:pPr>
            <a:r>
              <a:rPr lang="en-IE" dirty="0" smtClean="0"/>
              <a:t>So, for e</a:t>
            </a:r>
            <a:r>
              <a:rPr lang="en-IE" dirty="0" smtClean="0"/>
              <a:t>xample</a:t>
            </a:r>
            <a:r>
              <a:rPr lang="en-IE" dirty="0" smtClean="0"/>
              <a:t>: </a:t>
            </a:r>
            <a:r>
              <a:rPr lang="en-IE" dirty="0" smtClean="0"/>
              <a:t>You could choose to cover Section </a:t>
            </a:r>
            <a:r>
              <a:rPr lang="en-IE" dirty="0" smtClean="0"/>
              <a:t>A, </a:t>
            </a:r>
            <a:endParaRPr lang="en-IE" dirty="0" smtClean="0"/>
          </a:p>
          <a:p>
            <a:pPr marL="45720" indent="0" algn="ctr">
              <a:buNone/>
            </a:pPr>
            <a:r>
              <a:rPr lang="en-IE" dirty="0" smtClean="0"/>
              <a:t>Section </a:t>
            </a:r>
            <a:r>
              <a:rPr lang="en-IE" dirty="0" smtClean="0"/>
              <a:t>B, Section D and Section G </a:t>
            </a:r>
            <a:r>
              <a:rPr lang="en-IE" i="1" dirty="0" smtClean="0"/>
              <a:t>or</a:t>
            </a:r>
            <a:r>
              <a:rPr lang="en-IE" dirty="0" smtClean="0"/>
              <a:t> I </a:t>
            </a:r>
            <a:endParaRPr lang="en-IE" dirty="0" smtClean="0"/>
          </a:p>
          <a:p>
            <a:pPr marL="45720" indent="0" algn="ctr">
              <a:buNone/>
            </a:pPr>
            <a:r>
              <a:rPr lang="en-IE" dirty="0" smtClean="0"/>
              <a:t>depending </a:t>
            </a:r>
            <a:r>
              <a:rPr lang="en-IE" dirty="0" smtClean="0"/>
              <a:t>on coursework </a:t>
            </a:r>
            <a:r>
              <a:rPr lang="en-IE" dirty="0" smtClean="0"/>
              <a:t>(worth 20%) titles</a:t>
            </a:r>
            <a:endParaRPr lang="en-IE" dirty="0" smtClean="0"/>
          </a:p>
        </p:txBody>
      </p:sp>
      <p:sp>
        <p:nvSpPr>
          <p:cNvPr id="3" name="Title 2"/>
          <p:cNvSpPr>
            <a:spLocks noGrp="1"/>
          </p:cNvSpPr>
          <p:nvPr>
            <p:ph type="title"/>
          </p:nvPr>
        </p:nvSpPr>
        <p:spPr/>
        <p:txBody>
          <a:bodyPr/>
          <a:lstStyle/>
          <a:p>
            <a:r>
              <a:rPr lang="en-IE" dirty="0" smtClean="0"/>
              <a:t>Leaving certificate Syllabus: </a:t>
            </a:r>
            <a:r>
              <a:rPr lang="en-IE" dirty="0" smtClean="0"/>
              <a:t/>
            </a:r>
            <a:br>
              <a:rPr lang="en-IE" dirty="0" smtClean="0"/>
            </a:br>
            <a:r>
              <a:rPr lang="en-IE" dirty="0" smtClean="0"/>
              <a:t>Let’s take a look</a:t>
            </a:r>
            <a:endParaRPr lang="en-IE" dirty="0"/>
          </a:p>
        </p:txBody>
      </p:sp>
    </p:spTree>
    <p:extLst>
      <p:ext uri="{BB962C8B-B14F-4D97-AF65-F5344CB8AC3E}">
        <p14:creationId xmlns:p14="http://schemas.microsoft.com/office/powerpoint/2010/main" val="3659651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IE" i="1" dirty="0" smtClean="0"/>
              <a:t>‘The human person’s openness to truth and beauty, </a:t>
            </a:r>
            <a:r>
              <a:rPr lang="en-IE" i="1" dirty="0" smtClean="0"/>
              <a:t>sense </a:t>
            </a:r>
            <a:r>
              <a:rPr lang="en-IE" i="1" dirty="0" smtClean="0"/>
              <a:t>of moral goodness, freedom, conscience and longings for the infinite and for happiness, provokes questions about God’s existence’ (CCC 33)</a:t>
            </a:r>
          </a:p>
          <a:p>
            <a:pPr algn="just"/>
            <a:r>
              <a:rPr lang="en-IE" dirty="0" smtClean="0"/>
              <a:t>This section allows students to examine the role of religion in the secular world</a:t>
            </a:r>
          </a:p>
          <a:p>
            <a:pPr algn="just"/>
            <a:r>
              <a:rPr lang="en-IE" dirty="0" smtClean="0"/>
              <a:t>The history of Philosophy is an important reminder that the issues surrounding religious belief are ones that define human nature.</a:t>
            </a:r>
          </a:p>
          <a:p>
            <a:pPr algn="just"/>
            <a:r>
              <a:rPr lang="en-IE" dirty="0" smtClean="0"/>
              <a:t>The core issue of the objectivity of values such as justice, goodness, truth and love.</a:t>
            </a:r>
          </a:p>
          <a:p>
            <a:pPr algn="just"/>
            <a:r>
              <a:rPr lang="en-IE" dirty="0" smtClean="0"/>
              <a:t>The manner in which Christianity can be understood as a response to foundational questions.</a:t>
            </a:r>
            <a:endParaRPr lang="en-IE" dirty="0"/>
          </a:p>
        </p:txBody>
      </p:sp>
      <p:sp>
        <p:nvSpPr>
          <p:cNvPr id="3" name="Title 2"/>
          <p:cNvSpPr>
            <a:spLocks noGrp="1"/>
          </p:cNvSpPr>
          <p:nvPr>
            <p:ph type="title"/>
          </p:nvPr>
        </p:nvSpPr>
        <p:spPr/>
        <p:txBody>
          <a:bodyPr/>
          <a:lstStyle/>
          <a:p>
            <a:r>
              <a:rPr lang="en-IE" dirty="0" smtClean="0"/>
              <a:t>Page 9: A – The search for meaning and values</a:t>
            </a:r>
            <a:endParaRPr lang="en-IE" dirty="0"/>
          </a:p>
        </p:txBody>
      </p:sp>
    </p:spTree>
    <p:extLst>
      <p:ext uri="{BB962C8B-B14F-4D97-AF65-F5344CB8AC3E}">
        <p14:creationId xmlns:p14="http://schemas.microsoft.com/office/powerpoint/2010/main" val="1134036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lgn="just">
              <a:buClr>
                <a:srgbClr val="C66951"/>
              </a:buClr>
            </a:pPr>
            <a:r>
              <a:rPr lang="en-IE" dirty="0">
                <a:solidFill>
                  <a:srgbClr val="534949"/>
                </a:solidFill>
              </a:rPr>
              <a:t>Students have the opportunity to examine the Christological aspects of </a:t>
            </a:r>
            <a:r>
              <a:rPr lang="en-IE" dirty="0" smtClean="0">
                <a:solidFill>
                  <a:srgbClr val="534949"/>
                </a:solidFill>
              </a:rPr>
              <a:t>Christianity</a:t>
            </a:r>
            <a:endParaRPr lang="en-IE" dirty="0" smtClean="0"/>
          </a:p>
          <a:p>
            <a:pPr algn="just"/>
            <a:r>
              <a:rPr lang="en-IE" dirty="0" smtClean="0"/>
              <a:t>This section “opens the student to meeting and knowing the historical Jesus and his message…”</a:t>
            </a:r>
          </a:p>
          <a:p>
            <a:pPr algn="just"/>
            <a:r>
              <a:rPr lang="en-IE" dirty="0" smtClean="0"/>
              <a:t>It allows students to “develop an appreciation of the early Christian movement and to correlate this with contemporary expressions of Christianity.</a:t>
            </a:r>
          </a:p>
          <a:p>
            <a:pPr algn="just"/>
            <a:r>
              <a:rPr lang="en-IE" dirty="0" smtClean="0"/>
              <a:t>The adaptability and diversity of the Early Christian communities can be linked to Section A’s Search for Meaning</a:t>
            </a:r>
          </a:p>
          <a:p>
            <a:pPr algn="just"/>
            <a:r>
              <a:rPr lang="en-IE" dirty="0" smtClean="0"/>
              <a:t>Contemporary religious and Christian identity can be examined in light of the founding vision and earliest expression of this.</a:t>
            </a:r>
          </a:p>
          <a:p>
            <a:pPr algn="just"/>
            <a:r>
              <a:rPr lang="en-IE" dirty="0" smtClean="0"/>
              <a:t>It allows students to recognise the ecumenical hunger that ‘all may be one’ John 17:21</a:t>
            </a:r>
          </a:p>
        </p:txBody>
      </p:sp>
      <p:sp>
        <p:nvSpPr>
          <p:cNvPr id="3" name="Title 2"/>
          <p:cNvSpPr>
            <a:spLocks noGrp="1"/>
          </p:cNvSpPr>
          <p:nvPr>
            <p:ph type="title"/>
          </p:nvPr>
        </p:nvSpPr>
        <p:spPr/>
        <p:txBody>
          <a:bodyPr/>
          <a:lstStyle/>
          <a:p>
            <a:r>
              <a:rPr lang="en-IE" dirty="0" smtClean="0"/>
              <a:t>Page 10: B – Christianity: Origins and Contemporary Expressions</a:t>
            </a:r>
            <a:endParaRPr lang="en-IE" dirty="0"/>
          </a:p>
        </p:txBody>
      </p:sp>
    </p:spTree>
    <p:extLst>
      <p:ext uri="{BB962C8B-B14F-4D97-AF65-F5344CB8AC3E}">
        <p14:creationId xmlns:p14="http://schemas.microsoft.com/office/powerpoint/2010/main" val="2238356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IE" dirty="0" smtClean="0"/>
              <a:t>“For the Catholic student, an understanding of other religions contributes to a deeper appreciation of what membership of the Christian community offers. It highlights the need for inter-faith dialogue… [as it has been encouraged since] Vatican II</a:t>
            </a:r>
          </a:p>
          <a:p>
            <a:pPr algn="just"/>
            <a:r>
              <a:rPr lang="en-IE" dirty="0" smtClean="0"/>
              <a:t>Take a look at the section “Inter-faith Aspects for Catholic students” it serves as an excellent guideline for teachers uncertain as to how World Religions can be explored in the classroom. </a:t>
            </a:r>
          </a:p>
          <a:p>
            <a:pPr marL="45720" indent="0" algn="just">
              <a:buNone/>
            </a:pPr>
            <a:endParaRPr lang="en-IE" dirty="0" smtClean="0"/>
          </a:p>
          <a:p>
            <a:r>
              <a:rPr lang="en-IE" i="1" dirty="0" smtClean="0"/>
              <a:t>…The effectiveness of religion classes is enhanced when entrusted to those teachers who are committed to the faith, professionally qualified to teach religion, and wiling to do so…</a:t>
            </a:r>
            <a:endParaRPr lang="en-IE" i="1" dirty="0"/>
          </a:p>
        </p:txBody>
      </p:sp>
      <p:sp>
        <p:nvSpPr>
          <p:cNvPr id="3" name="Title 2"/>
          <p:cNvSpPr>
            <a:spLocks noGrp="1"/>
          </p:cNvSpPr>
          <p:nvPr>
            <p:ph type="title"/>
          </p:nvPr>
        </p:nvSpPr>
        <p:spPr/>
        <p:txBody>
          <a:bodyPr/>
          <a:lstStyle/>
          <a:p>
            <a:r>
              <a:rPr lang="en-IE" dirty="0" smtClean="0"/>
              <a:t>Page 11: c –World religions</a:t>
            </a:r>
            <a:endParaRPr lang="en-IE" dirty="0"/>
          </a:p>
        </p:txBody>
      </p:sp>
    </p:spTree>
    <p:extLst>
      <p:ext uri="{BB962C8B-B14F-4D97-AF65-F5344CB8AC3E}">
        <p14:creationId xmlns:p14="http://schemas.microsoft.com/office/powerpoint/2010/main" val="2862550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208</TotalTime>
  <Words>1954</Words>
  <Application>Microsoft Office PowerPoint</Application>
  <PresentationFormat>On-screen Show (4:3)</PresentationFormat>
  <Paragraphs>139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Grid</vt:lpstr>
      <vt:lpstr>Guidelines for the faith formation and development of catholic students</vt:lpstr>
      <vt:lpstr>Contents</vt:lpstr>
      <vt:lpstr>Page 7: Leaving Certificate Religious Education syllabus introduction</vt:lpstr>
      <vt:lpstr>Page 7: Introduction contd.</vt:lpstr>
      <vt:lpstr>Page 8: Supporting  Faith formation in R.E.</vt:lpstr>
      <vt:lpstr>Leaving certificate Syllabus:  Let’s take a look</vt:lpstr>
      <vt:lpstr>Page 9: A – The search for meaning and values</vt:lpstr>
      <vt:lpstr>Page 10: B – Christianity: Origins and Contemporary Expressions</vt:lpstr>
      <vt:lpstr>Page 11: c –World religions</vt:lpstr>
      <vt:lpstr>Page 12: d – Moral Decision-Making</vt:lpstr>
      <vt:lpstr>Page 13: E – Religion and Gender</vt:lpstr>
      <vt:lpstr>Section 14: f – issues of  justice and peace</vt:lpstr>
      <vt:lpstr>Page 15: g – worship, prayer  and ritual</vt:lpstr>
      <vt:lpstr>Page 16: H – the Bible: Literature and Sacred </vt:lpstr>
      <vt:lpstr>Page 17: I – Religion: The Irish experience</vt:lpstr>
      <vt:lpstr>Page 18: j – religion and science</vt:lpstr>
      <vt:lpstr>R.E.: A curriculum Framework  for Senior Cycle</vt:lpstr>
      <vt:lpstr>R.E.: A curriculum Framework  for Senior Cycle</vt:lpstr>
      <vt:lpstr>R.E.: A curriculum Framework  for Senior Cycle</vt:lpstr>
      <vt:lpstr>R.E.: A curriculum Framework  for Senior Cycle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the faith formation and development of catholic students</dc:title>
  <dc:creator>Anna Maloney</dc:creator>
  <cp:lastModifiedBy>Anna Maloney</cp:lastModifiedBy>
  <cp:revision>21</cp:revision>
  <dcterms:created xsi:type="dcterms:W3CDTF">2015-02-05T14:57:06Z</dcterms:created>
  <dcterms:modified xsi:type="dcterms:W3CDTF">2015-02-06T12:08:09Z</dcterms:modified>
</cp:coreProperties>
</file>