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2" r:id="rId2"/>
    <p:sldId id="273" r:id="rId3"/>
    <p:sldId id="276" r:id="rId4"/>
    <p:sldId id="257" r:id="rId5"/>
    <p:sldId id="258" r:id="rId6"/>
    <p:sldId id="259" r:id="rId7"/>
    <p:sldId id="260" r:id="rId8"/>
    <p:sldId id="261" r:id="rId9"/>
    <p:sldId id="263" r:id="rId10"/>
    <p:sldId id="266" r:id="rId11"/>
    <p:sldId id="264" r:id="rId12"/>
    <p:sldId id="265" r:id="rId13"/>
    <p:sldId id="277" r:id="rId14"/>
    <p:sldId id="267" r:id="rId15"/>
    <p:sldId id="275"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video" Target="https://www.youtube.com/embed/o0qk1Pyzptc" TargetMode="Externa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solidFill>
                  <a:srgbClr val="7030A0"/>
                </a:solidFill>
              </a:rPr>
              <a:t>LITURGY TUESDAYS 1</a:t>
            </a:r>
          </a:p>
        </p:txBody>
      </p:sp>
      <p:sp>
        <p:nvSpPr>
          <p:cNvPr id="3" name="Content Placeholder 2"/>
          <p:cNvSpPr>
            <a:spLocks noGrp="1"/>
          </p:cNvSpPr>
          <p:nvPr>
            <p:ph idx="1"/>
          </p:nvPr>
        </p:nvSpPr>
        <p:spPr>
          <a:xfrm>
            <a:off x="2589212" y="2133600"/>
            <a:ext cx="8915400" cy="3777622"/>
          </a:xfrm>
        </p:spPr>
        <p:txBody>
          <a:bodyPr>
            <a:normAutofit lnSpcReduction="10000"/>
          </a:bodyPr>
          <a:lstStyle/>
          <a:p>
            <a:r>
              <a:rPr lang="en-IE" sz="2400" dirty="0">
                <a:latin typeface="Calibri" panose="020F0502020204030204" pitchFamily="34" charset="0"/>
                <a:cs typeface="Calibri" panose="020F0502020204030204" pitchFamily="34" charset="0"/>
              </a:rPr>
              <a:t>Ashes to Ashes – Pat O’Donoghue</a:t>
            </a:r>
          </a:p>
          <a:p>
            <a:r>
              <a:rPr lang="en-IE" sz="2400" dirty="0">
                <a:latin typeface="Calibri" panose="020F0502020204030204" pitchFamily="34" charset="0"/>
                <a:cs typeface="Calibri" panose="020F0502020204030204" pitchFamily="34" charset="0"/>
              </a:rPr>
              <a:t>Chat</a:t>
            </a:r>
          </a:p>
          <a:p>
            <a:pPr marL="0" indent="0">
              <a:buNone/>
            </a:pPr>
            <a:endParaRPr lang="en-IE" sz="2400" dirty="0">
              <a:latin typeface="Calibri" panose="020F0502020204030204" pitchFamily="34" charset="0"/>
              <a:cs typeface="Calibri" panose="020F0502020204030204" pitchFamily="34" charset="0"/>
            </a:endParaRPr>
          </a:p>
          <a:p>
            <a:r>
              <a:rPr lang="en-IE" sz="2400" dirty="0" err="1">
                <a:latin typeface="Calibri" panose="020F0502020204030204" pitchFamily="34" charset="0"/>
                <a:cs typeface="Calibri" panose="020F0502020204030204" pitchFamily="34" charset="0"/>
              </a:rPr>
              <a:t>Trócaire</a:t>
            </a:r>
            <a:r>
              <a:rPr lang="en-IE" sz="2400" dirty="0">
                <a:latin typeface="Calibri" panose="020F0502020204030204" pitchFamily="34" charset="0"/>
                <a:cs typeface="Calibri" panose="020F0502020204030204" pitchFamily="34" charset="0"/>
              </a:rPr>
              <a:t> Resources – Mary </a:t>
            </a:r>
            <a:r>
              <a:rPr lang="en-IE" sz="2400" dirty="0" err="1">
                <a:latin typeface="Calibri" panose="020F0502020204030204" pitchFamily="34" charset="0"/>
                <a:cs typeface="Calibri" panose="020F0502020204030204" pitchFamily="34" charset="0"/>
              </a:rPr>
              <a:t>Coogan</a:t>
            </a:r>
            <a:endParaRPr lang="en-IE"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Chat</a:t>
            </a:r>
          </a:p>
          <a:p>
            <a:pPr marL="0" indent="0">
              <a:buNone/>
            </a:pPr>
            <a:endParaRPr lang="en-IE"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Lenten Retreat – Damian McNeice</a:t>
            </a:r>
          </a:p>
          <a:p>
            <a:r>
              <a:rPr lang="en-IE" sz="2400" dirty="0">
                <a:latin typeface="Calibri" panose="020F0502020204030204" pitchFamily="34" charset="0"/>
                <a:cs typeface="Calibri" panose="020F0502020204030204" pitchFamily="34" charset="0"/>
              </a:rPr>
              <a:t>Chat</a:t>
            </a:r>
          </a:p>
        </p:txBody>
      </p:sp>
    </p:spTree>
    <p:extLst>
      <p:ext uri="{BB962C8B-B14F-4D97-AF65-F5344CB8AC3E}">
        <p14:creationId xmlns:p14="http://schemas.microsoft.com/office/powerpoint/2010/main" val="304249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Created in Love</a:t>
            </a:r>
          </a:p>
        </p:txBody>
      </p:sp>
      <p:sp>
        <p:nvSpPr>
          <p:cNvPr id="3" name="Content Placeholder 2"/>
          <p:cNvSpPr>
            <a:spLocks noGrp="1"/>
          </p:cNvSpPr>
          <p:nvPr>
            <p:ph idx="1"/>
          </p:nvPr>
        </p:nvSpPr>
        <p:spPr>
          <a:xfrm>
            <a:off x="2495006" y="1606731"/>
            <a:ext cx="9009606" cy="4304491"/>
          </a:xfrm>
        </p:spPr>
        <p:txBody>
          <a:bodyPr>
            <a:noAutofit/>
          </a:bodyPr>
          <a:lstStyle/>
          <a:p>
            <a:pPr marL="0" indent="0">
              <a:buNone/>
            </a:pPr>
            <a:r>
              <a:rPr lang="en-IE" sz="2400" dirty="0">
                <a:latin typeface="Calibri" panose="020F0502020204030204" pitchFamily="34" charset="0"/>
                <a:cs typeface="Calibri" panose="020F0502020204030204" pitchFamily="34" charset="0"/>
              </a:rPr>
              <a:t>There have been some families who,</a:t>
            </a:r>
          </a:p>
          <a:p>
            <a:pPr marL="0" indent="0">
              <a:buNone/>
            </a:pPr>
            <a:r>
              <a:rPr lang="en-IE" sz="2400" dirty="0">
                <a:latin typeface="Calibri" panose="020F0502020204030204" pitchFamily="34" charset="0"/>
                <a:cs typeface="Calibri" panose="020F0502020204030204" pitchFamily="34" charset="0"/>
              </a:rPr>
              <a:t> in this time of restrictions, proved to be, </a:t>
            </a:r>
          </a:p>
          <a:p>
            <a:pPr marL="0" indent="0">
              <a:buNone/>
            </a:pPr>
            <a:r>
              <a:rPr lang="en-IE" sz="2400" dirty="0">
                <a:latin typeface="Calibri" panose="020F0502020204030204" pitchFamily="34" charset="0"/>
                <a:cs typeface="Calibri" panose="020F0502020204030204" pitchFamily="34" charset="0"/>
              </a:rPr>
              <a:t>on their own initiative, “creative in love”. </a:t>
            </a:r>
          </a:p>
          <a:p>
            <a:pPr marL="0" indent="0">
              <a:buNone/>
            </a:pPr>
            <a:r>
              <a:rPr lang="en-IE" sz="2400" dirty="0">
                <a:latin typeface="Calibri" panose="020F0502020204030204" pitchFamily="34" charset="0"/>
                <a:cs typeface="Calibri" panose="020F0502020204030204" pitchFamily="34" charset="0"/>
              </a:rPr>
              <a:t>This has included the way parents </a:t>
            </a:r>
          </a:p>
          <a:p>
            <a:pPr marL="0" indent="0">
              <a:buNone/>
            </a:pPr>
            <a:r>
              <a:rPr lang="en-IE" sz="2400" dirty="0">
                <a:latin typeface="Calibri" panose="020F0502020204030204" pitchFamily="34" charset="0"/>
                <a:cs typeface="Calibri" panose="020F0502020204030204" pitchFamily="34" charset="0"/>
              </a:rPr>
              <a:t>accompanied their youngsters </a:t>
            </a:r>
          </a:p>
          <a:p>
            <a:pPr marL="0" indent="0">
              <a:buNone/>
            </a:pPr>
            <a:r>
              <a:rPr lang="en-IE" sz="2400" dirty="0">
                <a:latin typeface="Calibri" panose="020F0502020204030204" pitchFamily="34" charset="0"/>
                <a:cs typeface="Calibri" panose="020F0502020204030204" pitchFamily="34" charset="0"/>
              </a:rPr>
              <a:t>in forms of home-schooling,</a:t>
            </a:r>
          </a:p>
          <a:p>
            <a:pPr marL="0" indent="0">
              <a:buNone/>
            </a:pPr>
            <a:r>
              <a:rPr lang="en-IE" sz="2400" dirty="0">
                <a:latin typeface="Calibri" panose="020F0502020204030204" pitchFamily="34" charset="0"/>
                <a:cs typeface="Calibri" panose="020F0502020204030204" pitchFamily="34" charset="0"/>
              </a:rPr>
              <a:t> the help offered to the elderly, combating loneliness, </a:t>
            </a:r>
          </a:p>
          <a:p>
            <a:pPr marL="0" indent="0">
              <a:buNone/>
            </a:pPr>
            <a:r>
              <a:rPr lang="en-IE" sz="2400" dirty="0">
                <a:latin typeface="Calibri" panose="020F0502020204030204" pitchFamily="34" charset="0"/>
                <a:cs typeface="Calibri" panose="020F0502020204030204" pitchFamily="34" charset="0"/>
              </a:rPr>
              <a:t>to the creation of spaces for prayer, </a:t>
            </a:r>
          </a:p>
          <a:p>
            <a:pPr marL="0" indent="0">
              <a:buNone/>
            </a:pPr>
            <a:r>
              <a:rPr lang="en-IE" sz="2400" dirty="0">
                <a:latin typeface="Calibri" panose="020F0502020204030204" pitchFamily="34" charset="0"/>
                <a:cs typeface="Calibri" panose="020F0502020204030204" pitchFamily="34" charset="0"/>
              </a:rPr>
              <a:t>and being available to the poorest.</a:t>
            </a:r>
          </a:p>
        </p:txBody>
      </p:sp>
    </p:spTree>
    <p:extLst>
      <p:ext uri="{BB962C8B-B14F-4D97-AF65-F5344CB8AC3E}">
        <p14:creationId xmlns:p14="http://schemas.microsoft.com/office/powerpoint/2010/main" val="1796721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4</a:t>
            </a:r>
            <a:r>
              <a:rPr lang="en-IE" b="1" baseline="30000" dirty="0"/>
              <a:t>th</a:t>
            </a:r>
            <a:r>
              <a:rPr lang="en-IE" b="1" dirty="0"/>
              <a:t> Century Blues</a:t>
            </a:r>
          </a:p>
        </p:txBody>
      </p:sp>
      <p:sp>
        <p:nvSpPr>
          <p:cNvPr id="3" name="Content Placeholder 2"/>
          <p:cNvSpPr>
            <a:spLocks noGrp="1"/>
          </p:cNvSpPr>
          <p:nvPr>
            <p:ph idx="1"/>
          </p:nvPr>
        </p:nvSpPr>
        <p:spPr/>
        <p:txBody>
          <a:bodyPr>
            <a:normAutofit/>
          </a:bodyPr>
          <a:lstStyle/>
          <a:p>
            <a:pPr marL="0" indent="0">
              <a:buNone/>
            </a:pPr>
            <a:r>
              <a:rPr lang="en-IE" sz="2400" dirty="0">
                <a:latin typeface="Calibri" panose="020F0502020204030204" pitchFamily="34" charset="0"/>
                <a:cs typeface="Calibri" panose="020F0502020204030204" pitchFamily="34" charset="0"/>
              </a:rPr>
              <a:t>Theology and the value of pastoral care</a:t>
            </a:r>
          </a:p>
          <a:p>
            <a:pPr marL="0" indent="0">
              <a:buNone/>
            </a:pPr>
            <a:r>
              <a:rPr lang="en-IE" sz="2400" dirty="0">
                <a:latin typeface="Calibri" panose="020F0502020204030204" pitchFamily="34" charset="0"/>
                <a:cs typeface="Calibri" panose="020F0502020204030204" pitchFamily="34" charset="0"/>
              </a:rPr>
              <a:t>in the family seen as domestic Church </a:t>
            </a:r>
          </a:p>
          <a:p>
            <a:pPr marL="0" indent="0">
              <a:buNone/>
            </a:pPr>
            <a:r>
              <a:rPr lang="en-IE" sz="2400" dirty="0">
                <a:latin typeface="Calibri" panose="020F0502020204030204" pitchFamily="34" charset="0"/>
                <a:cs typeface="Calibri" panose="020F0502020204030204" pitchFamily="34" charset="0"/>
              </a:rPr>
              <a:t>took a negative turn in the fourth century, </a:t>
            </a:r>
          </a:p>
          <a:p>
            <a:pPr marL="0" indent="0">
              <a:buNone/>
            </a:pPr>
            <a:r>
              <a:rPr lang="en-IE" sz="2400" dirty="0">
                <a:latin typeface="Calibri" panose="020F0502020204030204" pitchFamily="34" charset="0"/>
                <a:cs typeface="Calibri" panose="020F0502020204030204" pitchFamily="34" charset="0"/>
              </a:rPr>
              <a:t>when the sacralisation of priests and bishops took place, </a:t>
            </a:r>
          </a:p>
          <a:p>
            <a:pPr marL="0" indent="0">
              <a:buNone/>
            </a:pPr>
            <a:r>
              <a:rPr lang="en-IE" sz="2400" dirty="0">
                <a:latin typeface="Calibri" panose="020F0502020204030204" pitchFamily="34" charset="0"/>
                <a:cs typeface="Calibri" panose="020F0502020204030204" pitchFamily="34" charset="0"/>
              </a:rPr>
              <a:t>to the detriment of the common priesthood of baptism, </a:t>
            </a:r>
          </a:p>
          <a:p>
            <a:pPr marL="0" indent="0">
              <a:buNone/>
            </a:pPr>
            <a:r>
              <a:rPr lang="en-IE" sz="2400" dirty="0">
                <a:latin typeface="Calibri" panose="020F0502020204030204" pitchFamily="34" charset="0"/>
                <a:cs typeface="Calibri" panose="020F0502020204030204" pitchFamily="34" charset="0"/>
              </a:rPr>
              <a:t>which was beginning to lose its value. </a:t>
            </a:r>
          </a:p>
          <a:p>
            <a:endParaRPr lang="en-IE" dirty="0"/>
          </a:p>
          <a:p>
            <a:pPr marL="0" indent="0">
              <a:buNone/>
            </a:pPr>
            <a:endParaRPr lang="en-IE" dirty="0"/>
          </a:p>
        </p:txBody>
      </p:sp>
    </p:spTree>
    <p:extLst>
      <p:ext uri="{BB962C8B-B14F-4D97-AF65-F5344CB8AC3E}">
        <p14:creationId xmlns:p14="http://schemas.microsoft.com/office/powerpoint/2010/main" val="2906640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Domestic</a:t>
            </a:r>
          </a:p>
        </p:txBody>
      </p:sp>
      <p:sp>
        <p:nvSpPr>
          <p:cNvPr id="3" name="Content Placeholder 2"/>
          <p:cNvSpPr>
            <a:spLocks noGrp="1"/>
          </p:cNvSpPr>
          <p:nvPr>
            <p:ph idx="1"/>
          </p:nvPr>
        </p:nvSpPr>
        <p:spPr/>
        <p:txBody>
          <a:bodyPr/>
          <a:lstStyle/>
          <a:p>
            <a:pPr marL="0" indent="0">
              <a:buNone/>
            </a:pPr>
            <a:r>
              <a:rPr lang="en-IE" sz="2400" dirty="0">
                <a:latin typeface="Calibri" panose="020F0502020204030204" pitchFamily="34" charset="0"/>
                <a:cs typeface="Calibri" panose="020F0502020204030204" pitchFamily="34" charset="0"/>
              </a:rPr>
              <a:t>The more the institutionalisation of the Church advanced, </a:t>
            </a:r>
          </a:p>
          <a:p>
            <a:pPr marL="0" indent="0">
              <a:buNone/>
            </a:pPr>
            <a:r>
              <a:rPr lang="en-IE" sz="2400" dirty="0">
                <a:latin typeface="Calibri" panose="020F0502020204030204" pitchFamily="34" charset="0"/>
                <a:cs typeface="Calibri" panose="020F0502020204030204" pitchFamily="34" charset="0"/>
              </a:rPr>
              <a:t>the more the nature and charism of the family </a:t>
            </a:r>
          </a:p>
          <a:p>
            <a:pPr marL="0" indent="0">
              <a:buNone/>
            </a:pPr>
            <a:r>
              <a:rPr lang="en-IE" sz="2400" dirty="0">
                <a:latin typeface="Calibri" panose="020F0502020204030204" pitchFamily="34" charset="0"/>
                <a:cs typeface="Calibri" panose="020F0502020204030204" pitchFamily="34" charset="0"/>
              </a:rPr>
              <a:t>as a domestic Church diminished.</a:t>
            </a:r>
          </a:p>
          <a:p>
            <a:pPr marL="0" indent="0">
              <a:buNone/>
            </a:pPr>
            <a:endParaRPr lang="en-IE" dirty="0"/>
          </a:p>
        </p:txBody>
      </p:sp>
    </p:spTree>
    <p:extLst>
      <p:ext uri="{BB962C8B-B14F-4D97-AF65-F5344CB8AC3E}">
        <p14:creationId xmlns:p14="http://schemas.microsoft.com/office/powerpoint/2010/main" val="2663395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Reflection</a:t>
            </a:r>
          </a:p>
        </p:txBody>
      </p:sp>
      <p:sp>
        <p:nvSpPr>
          <p:cNvPr id="3" name="Content Placeholder 2"/>
          <p:cNvSpPr>
            <a:spLocks noGrp="1"/>
          </p:cNvSpPr>
          <p:nvPr>
            <p:ph idx="1"/>
          </p:nvPr>
        </p:nvSpPr>
        <p:spPr/>
        <p:txBody>
          <a:bodyPr>
            <a:normAutofit/>
          </a:bodyPr>
          <a:lstStyle/>
          <a:p>
            <a:r>
              <a:rPr lang="en-IE" sz="2400" dirty="0"/>
              <a:t>How might this reflection influence the decisions you will make about Ash Wednesday?</a:t>
            </a:r>
          </a:p>
        </p:txBody>
      </p:sp>
    </p:spTree>
    <p:extLst>
      <p:ext uri="{BB962C8B-B14F-4D97-AF65-F5344CB8AC3E}">
        <p14:creationId xmlns:p14="http://schemas.microsoft.com/office/powerpoint/2010/main" val="1064155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Ash Wednesday 2021</a:t>
            </a:r>
          </a:p>
        </p:txBody>
      </p:sp>
      <p:sp>
        <p:nvSpPr>
          <p:cNvPr id="3" name="Content Placeholder 2"/>
          <p:cNvSpPr>
            <a:spLocks noGrp="1"/>
          </p:cNvSpPr>
          <p:nvPr>
            <p:ph idx="1"/>
          </p:nvPr>
        </p:nvSpPr>
        <p:spPr/>
        <p:txBody>
          <a:bodyPr>
            <a:normAutofit/>
          </a:bodyPr>
          <a:lstStyle/>
          <a:p>
            <a:pPr marL="0" indent="0">
              <a:buNone/>
            </a:pPr>
            <a:r>
              <a:rPr lang="en-IE" sz="2400" dirty="0">
                <a:latin typeface="Calibri" panose="020F0502020204030204" pitchFamily="34" charset="0"/>
                <a:cs typeface="Calibri" panose="020F0502020204030204" pitchFamily="34" charset="0"/>
              </a:rPr>
              <a:t>What will we do?</a:t>
            </a:r>
          </a:p>
          <a:p>
            <a:pPr marL="0" indent="0">
              <a:buNone/>
            </a:pPr>
            <a:endParaRPr lang="en-IE" sz="2400" dirty="0">
              <a:latin typeface="Calibri" panose="020F0502020204030204" pitchFamily="34" charset="0"/>
              <a:cs typeface="Calibri" panose="020F0502020204030204" pitchFamily="34" charset="0"/>
            </a:endParaRPr>
          </a:p>
          <a:p>
            <a:r>
              <a:rPr lang="en-IE" sz="2400" dirty="0">
                <a:latin typeface="Calibri" panose="020F0502020204030204" pitchFamily="34" charset="0"/>
                <a:cs typeface="Calibri" panose="020F0502020204030204" pitchFamily="34" charset="0"/>
              </a:rPr>
              <a:t>Blessed ashes in plastic with prayer card included</a:t>
            </a:r>
          </a:p>
          <a:p>
            <a:r>
              <a:rPr lang="en-IE" sz="2400" dirty="0">
                <a:latin typeface="Calibri" panose="020F0502020204030204" pitchFamily="34" charset="0"/>
                <a:cs typeface="Calibri" panose="020F0502020204030204" pitchFamily="34" charset="0"/>
              </a:rPr>
              <a:t>In Church or Delivered to Door</a:t>
            </a:r>
          </a:p>
          <a:p>
            <a:r>
              <a:rPr lang="en-IE" sz="2400" dirty="0">
                <a:latin typeface="Calibri" panose="020F0502020204030204" pitchFamily="34" charset="0"/>
                <a:cs typeface="Calibri" panose="020F0502020204030204" pitchFamily="34" charset="0"/>
              </a:rPr>
              <a:t>Blessing online of ashes/earth for people at home</a:t>
            </a:r>
          </a:p>
          <a:p>
            <a:r>
              <a:rPr lang="en-IE" sz="2400" dirty="0">
                <a:latin typeface="Calibri" panose="020F0502020204030204" pitchFamily="34" charset="0"/>
                <a:cs typeface="Calibri" panose="020F0502020204030204" pitchFamily="34" charset="0"/>
              </a:rPr>
              <a:t>Blessing of ashes/earth with Holy Water</a:t>
            </a:r>
          </a:p>
          <a:p>
            <a:r>
              <a:rPr lang="en-IE" sz="2400" dirty="0">
                <a:latin typeface="Calibri" panose="020F0502020204030204" pitchFamily="34" charset="0"/>
                <a:cs typeface="Calibri" panose="020F0502020204030204" pitchFamily="34" charset="0"/>
              </a:rPr>
              <a:t>Administered by someone in the ‘Bubble’</a:t>
            </a:r>
          </a:p>
          <a:p>
            <a:endParaRPr lang="en-IE" sz="2400" dirty="0">
              <a:latin typeface="Calibri" panose="020F0502020204030204" pitchFamily="34" charset="0"/>
              <a:cs typeface="Calibri" panose="020F0502020204030204" pitchFamily="34" charset="0"/>
            </a:endParaRPr>
          </a:p>
          <a:p>
            <a:pPr marL="0" indent="0">
              <a:buNone/>
            </a:pPr>
            <a:endParaRPr lang="en-IE"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7026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solidFill>
                  <a:srgbClr val="FF0000"/>
                </a:solidFill>
              </a:rPr>
              <a:t>LET’S CHAT</a:t>
            </a:r>
          </a:p>
        </p:txBody>
      </p:sp>
      <p:pic>
        <p:nvPicPr>
          <p:cNvPr id="4" name="Content Placeholder 3" descr="Cat fugue - Wikipedi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74252" y="2133600"/>
            <a:ext cx="2833687" cy="3778250"/>
          </a:xfrm>
        </p:spPr>
      </p:pic>
      <p:pic>
        <p:nvPicPr>
          <p:cNvPr id="6" name="Picture 5" descr="Two cats - M.A.J photography | | 500px | Facebook | Tumblr ..."/>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8930" y="3161210"/>
            <a:ext cx="4543949" cy="3252651"/>
          </a:xfrm>
          <a:prstGeom prst="rect">
            <a:avLst/>
          </a:prstGeom>
        </p:spPr>
      </p:pic>
    </p:spTree>
    <p:extLst>
      <p:ext uri="{BB962C8B-B14F-4D97-AF65-F5344CB8AC3E}">
        <p14:creationId xmlns:p14="http://schemas.microsoft.com/office/powerpoint/2010/main" val="2182818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Closing Prayer</a:t>
            </a:r>
          </a:p>
        </p:txBody>
      </p:sp>
      <p:sp>
        <p:nvSpPr>
          <p:cNvPr id="3" name="Content Placeholder 2"/>
          <p:cNvSpPr>
            <a:spLocks noGrp="1"/>
          </p:cNvSpPr>
          <p:nvPr>
            <p:ph idx="1"/>
          </p:nvPr>
        </p:nvSpPr>
        <p:spPr/>
        <p:txBody>
          <a:bodyPr>
            <a:normAutofit/>
          </a:bodyPr>
          <a:lstStyle/>
          <a:p>
            <a:pPr marL="0" indent="0">
              <a:buNone/>
            </a:pPr>
            <a:r>
              <a:rPr lang="en-IE" sz="2400" b="1" dirty="0">
                <a:latin typeface="Calibri" panose="020F0502020204030204" pitchFamily="34" charset="0"/>
                <a:cs typeface="Calibri" panose="020F0502020204030204" pitchFamily="34" charset="0"/>
              </a:rPr>
              <a:t>Prayer for Peace </a:t>
            </a:r>
          </a:p>
          <a:p>
            <a:pPr marL="0" indent="0">
              <a:buNone/>
            </a:pPr>
            <a:r>
              <a:rPr lang="en-IE" sz="2400" dirty="0">
                <a:latin typeface="Calibri" panose="020F0502020204030204" pitchFamily="34" charset="0"/>
                <a:cs typeface="Calibri" panose="020F0502020204030204" pitchFamily="34" charset="0"/>
              </a:rPr>
              <a:t>As we move through the Lenten time, the time when we contemplate Jesus in the desert, pray for the people of South Sudan and pray for peace here. Accompany us, hold our hands, hold the hands of the Church in South Sudan. Hold the hands of our brothers and sisters in South Sudan, walk with us during this Lenten time. </a:t>
            </a:r>
          </a:p>
          <a:p>
            <a:pPr marL="0" indent="0">
              <a:buNone/>
            </a:pPr>
            <a:r>
              <a:rPr lang="en-IE" sz="2400" dirty="0">
                <a:latin typeface="Calibri" panose="020F0502020204030204" pitchFamily="34" charset="0"/>
                <a:cs typeface="Calibri" panose="020F0502020204030204" pitchFamily="34" charset="0"/>
              </a:rPr>
              <a:t>Through Christ our Lord, Amen. </a:t>
            </a:r>
          </a:p>
          <a:p>
            <a:pPr marL="0" indent="0">
              <a:buNone/>
            </a:pPr>
            <a:r>
              <a:rPr lang="en-IE" sz="2400" dirty="0">
                <a:latin typeface="Calibri" panose="020F0502020204030204" pitchFamily="34" charset="0"/>
                <a:cs typeface="Calibri" panose="020F0502020204030204" pitchFamily="34" charset="0"/>
              </a:rPr>
              <a:t>Father James </a:t>
            </a:r>
            <a:r>
              <a:rPr lang="en-IE" sz="2400" dirty="0" err="1">
                <a:latin typeface="Calibri" panose="020F0502020204030204" pitchFamily="34" charset="0"/>
                <a:cs typeface="Calibri" panose="020F0502020204030204" pitchFamily="34" charset="0"/>
              </a:rPr>
              <a:t>Oyet</a:t>
            </a:r>
            <a:r>
              <a:rPr lang="en-IE" sz="2400" dirty="0">
                <a:latin typeface="Calibri" panose="020F0502020204030204" pitchFamily="34" charset="0"/>
                <a:cs typeface="Calibri" panose="020F0502020204030204" pitchFamily="34" charset="0"/>
              </a:rPr>
              <a:t> </a:t>
            </a:r>
            <a:r>
              <a:rPr lang="en-IE" sz="2400" dirty="0" err="1">
                <a:latin typeface="Calibri" panose="020F0502020204030204" pitchFamily="34" charset="0"/>
                <a:cs typeface="Calibri" panose="020F0502020204030204" pitchFamily="34" charset="0"/>
              </a:rPr>
              <a:t>Latansio</a:t>
            </a:r>
            <a:r>
              <a:rPr lang="en-IE" sz="2400" dirty="0">
                <a:latin typeface="Calibri" panose="020F0502020204030204" pitchFamily="34" charset="0"/>
                <a:cs typeface="Calibri" panose="020F0502020204030204" pitchFamily="34" charset="0"/>
              </a:rPr>
              <a:t>- South Sudan</a:t>
            </a:r>
          </a:p>
        </p:txBody>
      </p:sp>
    </p:spTree>
    <p:extLst>
      <p:ext uri="{BB962C8B-B14F-4D97-AF65-F5344CB8AC3E}">
        <p14:creationId xmlns:p14="http://schemas.microsoft.com/office/powerpoint/2010/main" val="2333876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b="1" dirty="0">
                <a:solidFill>
                  <a:srgbClr val="7030A0"/>
                </a:solidFill>
              </a:rPr>
              <a:t>Ashes Refrain – Paul Tate</a:t>
            </a:r>
          </a:p>
        </p:txBody>
      </p:sp>
      <p:pic>
        <p:nvPicPr>
          <p:cNvPr id="4" name="Content Placeholder 3" descr="The Blessing and Imposition of ASHE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20685" y="2417445"/>
            <a:ext cx="2440079" cy="2959580"/>
          </a:xfrm>
        </p:spPr>
      </p:pic>
      <p:pic>
        <p:nvPicPr>
          <p:cNvPr id="8" name="o0qk1Pyzptc"/>
          <p:cNvPicPr>
            <a:picLocks noRot="1" noChangeAspect="1"/>
          </p:cNvPicPr>
          <p:nvPr>
            <a:videoFile r:link="rId1"/>
          </p:nvPr>
        </p:nvPicPr>
        <p:blipFill>
          <a:blip r:embed="rId4"/>
          <a:stretch>
            <a:fillRect/>
          </a:stretch>
        </p:blipFill>
        <p:spPr>
          <a:xfrm>
            <a:off x="5638737" y="2417445"/>
            <a:ext cx="6315166" cy="3552281"/>
          </a:xfrm>
          <a:prstGeom prst="rect">
            <a:avLst/>
          </a:prstGeom>
        </p:spPr>
      </p:pic>
    </p:spTree>
    <p:extLst>
      <p:ext uri="{BB962C8B-B14F-4D97-AF65-F5344CB8AC3E}">
        <p14:creationId xmlns:p14="http://schemas.microsoft.com/office/powerpoint/2010/main" val="245048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E" b="1" dirty="0"/>
              <a:t>Bishop Mario </a:t>
            </a:r>
            <a:r>
              <a:rPr lang="en-IE" b="1" dirty="0" err="1"/>
              <a:t>Grech</a:t>
            </a:r>
            <a:r>
              <a:rPr lang="en-IE" b="1" dirty="0"/>
              <a:t> </a:t>
            </a:r>
            <a:br>
              <a:rPr lang="en-IE" b="1" dirty="0"/>
            </a:br>
            <a:endParaRPr lang="en-IE" dirty="0"/>
          </a:p>
        </p:txBody>
      </p:sp>
      <p:sp>
        <p:nvSpPr>
          <p:cNvPr id="3" name="Subtitle 2"/>
          <p:cNvSpPr>
            <a:spLocks noGrp="1"/>
          </p:cNvSpPr>
          <p:nvPr>
            <p:ph type="subTitle" idx="1"/>
          </p:nvPr>
        </p:nvSpPr>
        <p:spPr/>
        <p:txBody>
          <a:bodyPr>
            <a:normAutofit/>
          </a:bodyPr>
          <a:lstStyle/>
          <a:p>
            <a:r>
              <a:rPr lang="en-IE" sz="2400" b="1" dirty="0"/>
              <a:t>Secretary General of the Synod of Bishops</a:t>
            </a:r>
          </a:p>
        </p:txBody>
      </p:sp>
    </p:spTree>
    <p:extLst>
      <p:ext uri="{BB962C8B-B14F-4D97-AF65-F5344CB8AC3E}">
        <p14:creationId xmlns:p14="http://schemas.microsoft.com/office/powerpoint/2010/main" val="1796672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b="1" dirty="0"/>
              <a:t>Ministry during </a:t>
            </a:r>
            <a:r>
              <a:rPr lang="en-IE" b="1" dirty="0" err="1"/>
              <a:t>Covid</a:t>
            </a:r>
            <a:r>
              <a:rPr lang="en-IE" b="1" dirty="0"/>
              <a:t> – A Reflection</a:t>
            </a:r>
          </a:p>
        </p:txBody>
      </p:sp>
      <p:sp>
        <p:nvSpPr>
          <p:cNvPr id="3" name="Content Placeholder 2"/>
          <p:cNvSpPr>
            <a:spLocks noGrp="1"/>
          </p:cNvSpPr>
          <p:nvPr>
            <p:ph idx="1"/>
          </p:nvPr>
        </p:nvSpPr>
        <p:spPr/>
        <p:txBody>
          <a:bodyPr/>
          <a:lstStyle/>
          <a:p>
            <a:pPr marL="0" indent="0">
              <a:buNone/>
            </a:pPr>
            <a:endParaRPr lang="en-IE" dirty="0">
              <a:latin typeface="Calibri" panose="020F0502020204030204" pitchFamily="34" charset="0"/>
              <a:cs typeface="Calibri" panose="020F0502020204030204" pitchFamily="34" charset="0"/>
            </a:endParaRPr>
          </a:p>
        </p:txBody>
      </p:sp>
      <p:sp>
        <p:nvSpPr>
          <p:cNvPr id="4" name="Rectangle 3"/>
          <p:cNvSpPr/>
          <p:nvPr/>
        </p:nvSpPr>
        <p:spPr>
          <a:xfrm>
            <a:off x="2589212" y="2133600"/>
            <a:ext cx="6554788" cy="3046988"/>
          </a:xfrm>
          <a:prstGeom prst="rect">
            <a:avLst/>
          </a:prstGeom>
        </p:spPr>
        <p:txBody>
          <a:bodyPr wrap="square">
            <a:spAutoFit/>
          </a:bodyPr>
          <a:lstStyle/>
          <a:p>
            <a:endParaRPr lang="en-IE" sz="2400" dirty="0">
              <a:solidFill>
                <a:srgbClr val="454545"/>
              </a:solidFill>
              <a:latin typeface="Calibri" panose="020F0502020204030204" pitchFamily="34" charset="0"/>
              <a:ea typeface="Times New Roman" panose="02020603050405020304" pitchFamily="18" charset="0"/>
            </a:endParaRPr>
          </a:p>
          <a:p>
            <a:r>
              <a:rPr lang="en-IE" sz="2400" dirty="0">
                <a:solidFill>
                  <a:srgbClr val="454545"/>
                </a:solidFill>
                <a:latin typeface="Calibri" panose="020F0502020204030204" pitchFamily="34" charset="0"/>
                <a:ea typeface="Times New Roman" panose="02020603050405020304" pitchFamily="18" charset="0"/>
              </a:rPr>
              <a:t>We need to reflect, to question ourselves about </a:t>
            </a:r>
          </a:p>
          <a:p>
            <a:endParaRPr lang="en-IE" sz="2400" dirty="0">
              <a:solidFill>
                <a:srgbClr val="454545"/>
              </a:solidFill>
              <a:latin typeface="Calibri" panose="020F0502020204030204" pitchFamily="34" charset="0"/>
              <a:ea typeface="Times New Roman" panose="02020603050405020304" pitchFamily="18" charset="0"/>
            </a:endParaRPr>
          </a:p>
          <a:p>
            <a:r>
              <a:rPr lang="en-IE" sz="2400" dirty="0">
                <a:solidFill>
                  <a:srgbClr val="454545"/>
                </a:solidFill>
                <a:latin typeface="Calibri" panose="020F0502020204030204" pitchFamily="34" charset="0"/>
                <a:ea typeface="Times New Roman" panose="02020603050405020304" pitchFamily="18" charset="0"/>
              </a:rPr>
              <a:t>the richness of lay ministries in the Church,</a:t>
            </a:r>
          </a:p>
          <a:p>
            <a:endParaRPr lang="en-IE" sz="2400" dirty="0">
              <a:solidFill>
                <a:srgbClr val="454545"/>
              </a:solidFill>
              <a:latin typeface="Calibri" panose="020F0502020204030204" pitchFamily="34" charset="0"/>
              <a:ea typeface="Times New Roman" panose="02020603050405020304" pitchFamily="18" charset="0"/>
            </a:endParaRPr>
          </a:p>
          <a:p>
            <a:r>
              <a:rPr lang="en-IE" sz="2400" dirty="0">
                <a:solidFill>
                  <a:srgbClr val="454545"/>
                </a:solidFill>
                <a:latin typeface="Calibri" panose="020F0502020204030204" pitchFamily="34" charset="0"/>
                <a:ea typeface="Times New Roman" panose="02020603050405020304" pitchFamily="18" charset="0"/>
              </a:rPr>
              <a:t>to understand if and </a:t>
            </a:r>
          </a:p>
          <a:p>
            <a:endParaRPr lang="en-IE" sz="2400" dirty="0">
              <a:solidFill>
                <a:srgbClr val="454545"/>
              </a:solidFill>
              <a:latin typeface="Calibri" panose="020F0502020204030204" pitchFamily="34" charset="0"/>
              <a:ea typeface="Times New Roman" panose="02020603050405020304" pitchFamily="18" charset="0"/>
            </a:endParaRPr>
          </a:p>
          <a:p>
            <a:r>
              <a:rPr lang="en-IE" sz="2400" dirty="0">
                <a:solidFill>
                  <a:srgbClr val="454545"/>
                </a:solidFill>
                <a:latin typeface="Calibri" panose="020F0502020204030204" pitchFamily="34" charset="0"/>
                <a:ea typeface="Times New Roman" panose="02020603050405020304" pitchFamily="18" charset="0"/>
              </a:rPr>
              <a:t>how they have expressed themselves.</a:t>
            </a:r>
            <a:endParaRPr lang="en-IE" sz="2400" dirty="0"/>
          </a:p>
        </p:txBody>
      </p:sp>
    </p:spTree>
    <p:extLst>
      <p:ext uri="{BB962C8B-B14F-4D97-AF65-F5344CB8AC3E}">
        <p14:creationId xmlns:p14="http://schemas.microsoft.com/office/powerpoint/2010/main" val="3151078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Reconciliation/Word of God</a:t>
            </a:r>
          </a:p>
        </p:txBody>
      </p:sp>
      <p:sp>
        <p:nvSpPr>
          <p:cNvPr id="3" name="Content Placeholder 2"/>
          <p:cNvSpPr>
            <a:spLocks noGrp="1"/>
          </p:cNvSpPr>
          <p:nvPr>
            <p:ph idx="1"/>
          </p:nvPr>
        </p:nvSpPr>
        <p:spPr/>
        <p:txBody>
          <a:bodyPr/>
          <a:lstStyle/>
          <a:p>
            <a:pPr marL="0" indent="0">
              <a:buNone/>
            </a:pPr>
            <a:r>
              <a:rPr lang="en-IE" sz="2400" dirty="0">
                <a:latin typeface="Calibri" panose="020F0502020204030204" pitchFamily="34" charset="0"/>
                <a:cs typeface="Calibri" panose="020F0502020204030204" pitchFamily="34" charset="0"/>
              </a:rPr>
              <a:t>I find it curious that many people have complained </a:t>
            </a:r>
          </a:p>
          <a:p>
            <a:pPr marL="0" indent="0">
              <a:buNone/>
            </a:pPr>
            <a:r>
              <a:rPr lang="en-IE" sz="2400" dirty="0">
                <a:latin typeface="Calibri" panose="020F0502020204030204" pitchFamily="34" charset="0"/>
                <a:cs typeface="Calibri" panose="020F0502020204030204" pitchFamily="34" charset="0"/>
              </a:rPr>
              <a:t>about not being able to receive communion</a:t>
            </a:r>
          </a:p>
          <a:p>
            <a:pPr marL="0" indent="0">
              <a:buNone/>
            </a:pPr>
            <a:r>
              <a:rPr lang="en-IE" sz="2400" dirty="0">
                <a:latin typeface="Calibri" panose="020F0502020204030204" pitchFamily="34" charset="0"/>
                <a:cs typeface="Calibri" panose="020F0502020204030204" pitchFamily="34" charset="0"/>
              </a:rPr>
              <a:t> and celebrate funerals in church, </a:t>
            </a:r>
          </a:p>
          <a:p>
            <a:pPr marL="0" indent="0">
              <a:buNone/>
            </a:pPr>
            <a:r>
              <a:rPr lang="en-IE" sz="2400" dirty="0">
                <a:latin typeface="Calibri" panose="020F0502020204030204" pitchFamily="34" charset="0"/>
                <a:cs typeface="Calibri" panose="020F0502020204030204" pitchFamily="34" charset="0"/>
              </a:rPr>
              <a:t>but not as many have worried about </a:t>
            </a:r>
          </a:p>
          <a:p>
            <a:pPr marL="0" indent="0">
              <a:buNone/>
            </a:pPr>
            <a:r>
              <a:rPr lang="en-IE" sz="2400" dirty="0">
                <a:latin typeface="Calibri" panose="020F0502020204030204" pitchFamily="34" charset="0"/>
                <a:cs typeface="Calibri" panose="020F0502020204030204" pitchFamily="34" charset="0"/>
              </a:rPr>
              <a:t>how to reconcile with God and neighbour, </a:t>
            </a:r>
          </a:p>
          <a:p>
            <a:pPr marL="0" indent="0">
              <a:buNone/>
            </a:pPr>
            <a:r>
              <a:rPr lang="en-IE" sz="2400" dirty="0">
                <a:latin typeface="Calibri" panose="020F0502020204030204" pitchFamily="34" charset="0"/>
                <a:cs typeface="Calibri" panose="020F0502020204030204" pitchFamily="34" charset="0"/>
              </a:rPr>
              <a:t>how to listen to and celebrate the Word of God </a:t>
            </a:r>
          </a:p>
          <a:p>
            <a:pPr marL="0" indent="0">
              <a:buNone/>
            </a:pPr>
            <a:r>
              <a:rPr lang="en-IE" sz="2400" dirty="0">
                <a:latin typeface="Calibri" panose="020F0502020204030204" pitchFamily="34" charset="0"/>
                <a:cs typeface="Calibri" panose="020F0502020204030204" pitchFamily="34" charset="0"/>
              </a:rPr>
              <a:t>and how to live out a life of service.</a:t>
            </a:r>
          </a:p>
          <a:p>
            <a:endParaRPr lang="en-IE" dirty="0"/>
          </a:p>
        </p:txBody>
      </p:sp>
    </p:spTree>
    <p:extLst>
      <p:ext uri="{BB962C8B-B14F-4D97-AF65-F5344CB8AC3E}">
        <p14:creationId xmlns:p14="http://schemas.microsoft.com/office/powerpoint/2010/main" val="2879734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The Real Presence</a:t>
            </a:r>
          </a:p>
        </p:txBody>
      </p:sp>
      <p:sp>
        <p:nvSpPr>
          <p:cNvPr id="3" name="Content Placeholder 2"/>
          <p:cNvSpPr>
            <a:spLocks noGrp="1"/>
          </p:cNvSpPr>
          <p:nvPr>
            <p:ph idx="1"/>
          </p:nvPr>
        </p:nvSpPr>
        <p:spPr/>
        <p:txBody>
          <a:bodyPr/>
          <a:lstStyle/>
          <a:p>
            <a:pPr marL="0" indent="0">
              <a:buNone/>
            </a:pPr>
            <a:r>
              <a:rPr lang="en-IE" sz="3200" dirty="0">
                <a:latin typeface="Calibri" panose="020F0502020204030204" pitchFamily="34" charset="0"/>
                <a:cs typeface="Calibri" panose="020F0502020204030204" pitchFamily="34" charset="0"/>
              </a:rPr>
              <a:t>Paul VI wrote that in the Eucharist</a:t>
            </a:r>
          </a:p>
          <a:p>
            <a:pPr marL="0" indent="0">
              <a:buNone/>
            </a:pPr>
            <a:r>
              <a:rPr lang="en-IE" sz="3200" dirty="0">
                <a:latin typeface="Calibri" panose="020F0502020204030204" pitchFamily="34" charset="0"/>
                <a:cs typeface="Calibri" panose="020F0502020204030204" pitchFamily="34" charset="0"/>
              </a:rPr>
              <a:t>“the presence of Christ is ‘real’ </a:t>
            </a:r>
          </a:p>
          <a:p>
            <a:pPr marL="0" indent="0">
              <a:buNone/>
            </a:pPr>
            <a:r>
              <a:rPr lang="en-IE" sz="3200" dirty="0">
                <a:latin typeface="Calibri" panose="020F0502020204030204" pitchFamily="34" charset="0"/>
                <a:cs typeface="Calibri" panose="020F0502020204030204" pitchFamily="34" charset="0"/>
              </a:rPr>
              <a:t>not by exclusion, </a:t>
            </a:r>
          </a:p>
          <a:p>
            <a:pPr marL="0" indent="0">
              <a:buNone/>
            </a:pPr>
            <a:r>
              <a:rPr lang="en-IE" sz="3200" dirty="0">
                <a:latin typeface="Calibri" panose="020F0502020204030204" pitchFamily="34" charset="0"/>
                <a:cs typeface="Calibri" panose="020F0502020204030204" pitchFamily="34" charset="0"/>
              </a:rPr>
              <a:t>as if the others were not ‘real.’</a:t>
            </a:r>
            <a:endParaRPr lang="en-IE" sz="2400" dirty="0">
              <a:latin typeface="Calibri" panose="020F0502020204030204" pitchFamily="34" charset="0"/>
              <a:cs typeface="Calibri" panose="020F0502020204030204" pitchFamily="34" charset="0"/>
            </a:endParaRPr>
          </a:p>
          <a:p>
            <a:pPr marL="0" indent="0">
              <a:buNone/>
            </a:pPr>
            <a:r>
              <a:rPr lang="en-IE" dirty="0"/>
              <a:t> </a:t>
            </a:r>
          </a:p>
          <a:p>
            <a:endParaRPr lang="en-IE" dirty="0"/>
          </a:p>
        </p:txBody>
      </p:sp>
    </p:spTree>
    <p:extLst>
      <p:ext uri="{BB962C8B-B14F-4D97-AF65-F5344CB8AC3E}">
        <p14:creationId xmlns:p14="http://schemas.microsoft.com/office/powerpoint/2010/main" val="188894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Look at Service</a:t>
            </a:r>
          </a:p>
        </p:txBody>
      </p:sp>
      <p:sp>
        <p:nvSpPr>
          <p:cNvPr id="3" name="Content Placeholder 2"/>
          <p:cNvSpPr>
            <a:spLocks noGrp="1"/>
          </p:cNvSpPr>
          <p:nvPr>
            <p:ph idx="1"/>
          </p:nvPr>
        </p:nvSpPr>
        <p:spPr/>
        <p:txBody>
          <a:bodyPr>
            <a:normAutofit/>
          </a:bodyPr>
          <a:lstStyle/>
          <a:p>
            <a:pPr marL="0" indent="0">
              <a:buNone/>
            </a:pPr>
            <a:r>
              <a:rPr lang="en-IE" sz="2400" dirty="0">
                <a:latin typeface="Calibri" panose="020F0502020204030204" pitchFamily="34" charset="0"/>
                <a:cs typeface="Calibri" panose="020F0502020204030204" pitchFamily="34" charset="0"/>
              </a:rPr>
              <a:t>Concerning service, here’s a thought: </a:t>
            </a:r>
          </a:p>
          <a:p>
            <a:pPr marL="0" indent="0">
              <a:buNone/>
            </a:pPr>
            <a:r>
              <a:rPr lang="en-IE" sz="2400" dirty="0">
                <a:latin typeface="Calibri" panose="020F0502020204030204" pitchFamily="34" charset="0"/>
                <a:cs typeface="Calibri" panose="020F0502020204030204" pitchFamily="34" charset="0"/>
              </a:rPr>
              <a:t>Didn’t those doctors and nurses </a:t>
            </a:r>
          </a:p>
          <a:p>
            <a:pPr marL="0" indent="0">
              <a:buNone/>
            </a:pPr>
            <a:r>
              <a:rPr lang="en-IE" sz="2400" dirty="0">
                <a:latin typeface="Calibri" panose="020F0502020204030204" pitchFamily="34" charset="0"/>
                <a:cs typeface="Calibri" panose="020F0502020204030204" pitchFamily="34" charset="0"/>
              </a:rPr>
              <a:t>who risked their lives to stay close to the sick </a:t>
            </a:r>
          </a:p>
          <a:p>
            <a:pPr marL="0" indent="0">
              <a:buNone/>
            </a:pPr>
            <a:r>
              <a:rPr lang="en-IE" sz="2400" dirty="0">
                <a:latin typeface="Calibri" panose="020F0502020204030204" pitchFamily="34" charset="0"/>
                <a:cs typeface="Calibri" panose="020F0502020204030204" pitchFamily="34" charset="0"/>
              </a:rPr>
              <a:t>transform the hospital wards into other “cathedrals”? </a:t>
            </a:r>
          </a:p>
        </p:txBody>
      </p:sp>
    </p:spTree>
    <p:extLst>
      <p:ext uri="{BB962C8B-B14F-4D97-AF65-F5344CB8AC3E}">
        <p14:creationId xmlns:p14="http://schemas.microsoft.com/office/powerpoint/2010/main" val="3536224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Sacristy Church</a:t>
            </a:r>
          </a:p>
        </p:txBody>
      </p:sp>
      <p:sp>
        <p:nvSpPr>
          <p:cNvPr id="3" name="Content Placeholder 2"/>
          <p:cNvSpPr>
            <a:spLocks noGrp="1"/>
          </p:cNvSpPr>
          <p:nvPr>
            <p:ph idx="1"/>
          </p:nvPr>
        </p:nvSpPr>
        <p:spPr/>
        <p:txBody>
          <a:bodyPr/>
          <a:lstStyle/>
          <a:p>
            <a:pPr marL="0" indent="0">
              <a:buNone/>
            </a:pPr>
            <a:r>
              <a:rPr lang="en-IE" sz="2400" dirty="0">
                <a:latin typeface="Calibri" panose="020F0502020204030204" pitchFamily="34" charset="0"/>
                <a:cs typeface="Calibri" panose="020F0502020204030204" pitchFamily="34" charset="0"/>
              </a:rPr>
              <a:t>Service to others in their daily work, </a:t>
            </a:r>
          </a:p>
          <a:p>
            <a:pPr marL="0" indent="0">
              <a:buNone/>
            </a:pPr>
            <a:r>
              <a:rPr lang="en-IE" sz="2400" dirty="0">
                <a:latin typeface="Calibri" panose="020F0502020204030204" pitchFamily="34" charset="0"/>
                <a:cs typeface="Calibri" panose="020F0502020204030204" pitchFamily="34" charset="0"/>
              </a:rPr>
              <a:t>plagued by the demands of the health emergency </a:t>
            </a:r>
          </a:p>
          <a:p>
            <a:pPr marL="0" indent="0">
              <a:buNone/>
            </a:pPr>
            <a:r>
              <a:rPr lang="en-IE" sz="2400" dirty="0">
                <a:latin typeface="Calibri" panose="020F0502020204030204" pitchFamily="34" charset="0"/>
                <a:cs typeface="Calibri" panose="020F0502020204030204" pitchFamily="34" charset="0"/>
              </a:rPr>
              <a:t>was for Christians an effective way of expressing their faith, </a:t>
            </a:r>
          </a:p>
          <a:p>
            <a:pPr marL="0" indent="0">
              <a:buNone/>
            </a:pPr>
            <a:r>
              <a:rPr lang="en-IE" sz="2400" dirty="0">
                <a:latin typeface="Calibri" panose="020F0502020204030204" pitchFamily="34" charset="0"/>
                <a:cs typeface="Calibri" panose="020F0502020204030204" pitchFamily="34" charset="0"/>
              </a:rPr>
              <a:t>of reflecting a Church present in today’s world, </a:t>
            </a:r>
          </a:p>
          <a:p>
            <a:pPr marL="0" indent="0">
              <a:buNone/>
            </a:pPr>
            <a:r>
              <a:rPr lang="en-IE" sz="2400" dirty="0">
                <a:latin typeface="Calibri" panose="020F0502020204030204" pitchFamily="34" charset="0"/>
                <a:cs typeface="Calibri" panose="020F0502020204030204" pitchFamily="34" charset="0"/>
              </a:rPr>
              <a:t>and no longer a “sacristy Church,” </a:t>
            </a:r>
          </a:p>
          <a:p>
            <a:pPr marL="0" indent="0">
              <a:buNone/>
            </a:pPr>
            <a:r>
              <a:rPr lang="en-IE" sz="2400" dirty="0">
                <a:latin typeface="Calibri" panose="020F0502020204030204" pitchFamily="34" charset="0"/>
                <a:cs typeface="Calibri" panose="020F0502020204030204" pitchFamily="34" charset="0"/>
              </a:rPr>
              <a:t>withdrawn from the streets, </a:t>
            </a:r>
          </a:p>
          <a:p>
            <a:pPr marL="0" indent="0">
              <a:buNone/>
            </a:pPr>
            <a:r>
              <a:rPr lang="en-IE" sz="2400" dirty="0">
                <a:latin typeface="Calibri" panose="020F0502020204030204" pitchFamily="34" charset="0"/>
                <a:cs typeface="Calibri" panose="020F0502020204030204" pitchFamily="34" charset="0"/>
              </a:rPr>
              <a:t>or content to project the sacristy into the street.</a:t>
            </a:r>
          </a:p>
          <a:p>
            <a:endParaRPr lang="en-IE" dirty="0"/>
          </a:p>
        </p:txBody>
      </p:sp>
    </p:spTree>
    <p:extLst>
      <p:ext uri="{BB962C8B-B14F-4D97-AF65-F5344CB8AC3E}">
        <p14:creationId xmlns:p14="http://schemas.microsoft.com/office/powerpoint/2010/main" val="323485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latin typeface="Calibri" panose="020F0502020204030204" pitchFamily="34" charset="0"/>
                <a:cs typeface="Calibri" panose="020F0502020204030204" pitchFamily="34" charset="0"/>
              </a:rPr>
              <a:t>Family Church</a:t>
            </a:r>
          </a:p>
        </p:txBody>
      </p:sp>
      <p:sp>
        <p:nvSpPr>
          <p:cNvPr id="3" name="Content Placeholder 2"/>
          <p:cNvSpPr>
            <a:spLocks noGrp="1"/>
          </p:cNvSpPr>
          <p:nvPr>
            <p:ph idx="1"/>
          </p:nvPr>
        </p:nvSpPr>
        <p:spPr/>
        <p:txBody>
          <a:bodyPr/>
          <a:lstStyle/>
          <a:p>
            <a:pPr marL="0" indent="0">
              <a:buNone/>
            </a:pPr>
            <a:r>
              <a:rPr lang="en-IE" sz="2400" dirty="0">
                <a:latin typeface="Calibri" panose="020F0502020204030204" pitchFamily="34" charset="0"/>
                <a:cs typeface="Calibri" panose="020F0502020204030204" pitchFamily="34" charset="0"/>
              </a:rPr>
              <a:t>In the Acts of the Apostles we have a detailed description </a:t>
            </a:r>
          </a:p>
          <a:p>
            <a:pPr marL="0" indent="0">
              <a:buNone/>
            </a:pPr>
            <a:r>
              <a:rPr lang="en-IE" sz="2400" dirty="0">
                <a:latin typeface="Calibri" panose="020F0502020204030204" pitchFamily="34" charset="0"/>
                <a:cs typeface="Calibri" panose="020F0502020204030204" pitchFamily="34" charset="0"/>
              </a:rPr>
              <a:t>of the family Church, the </a:t>
            </a:r>
            <a:r>
              <a:rPr lang="en-IE" sz="2400" i="1" dirty="0" err="1">
                <a:latin typeface="Calibri" panose="020F0502020204030204" pitchFamily="34" charset="0"/>
                <a:cs typeface="Calibri" panose="020F0502020204030204" pitchFamily="34" charset="0"/>
              </a:rPr>
              <a:t>domus</a:t>
            </a:r>
            <a:r>
              <a:rPr lang="en-IE" sz="2400" i="1" dirty="0">
                <a:latin typeface="Calibri" panose="020F0502020204030204" pitchFamily="34" charset="0"/>
                <a:cs typeface="Calibri" panose="020F0502020204030204" pitchFamily="34" charset="0"/>
              </a:rPr>
              <a:t> ecclesiae</a:t>
            </a:r>
            <a:r>
              <a:rPr lang="en-IE" sz="2400" dirty="0">
                <a:latin typeface="Calibri" panose="020F0502020204030204" pitchFamily="34" charset="0"/>
                <a:cs typeface="Calibri" panose="020F0502020204030204" pitchFamily="34" charset="0"/>
              </a:rPr>
              <a:t>:</a:t>
            </a:r>
            <a:r>
              <a:rPr lang="en-IE" sz="2400" i="1" dirty="0">
                <a:latin typeface="Calibri" panose="020F0502020204030204" pitchFamily="34" charset="0"/>
                <a:cs typeface="Calibri" panose="020F0502020204030204" pitchFamily="34" charset="0"/>
              </a:rPr>
              <a:t> </a:t>
            </a:r>
          </a:p>
          <a:p>
            <a:pPr marL="0" indent="0">
              <a:buNone/>
            </a:pPr>
            <a:r>
              <a:rPr lang="en-IE" sz="2400" i="1" dirty="0">
                <a:latin typeface="Calibri" panose="020F0502020204030204" pitchFamily="34" charset="0"/>
                <a:cs typeface="Calibri" panose="020F0502020204030204" pitchFamily="34" charset="0"/>
              </a:rPr>
              <a:t>“</a:t>
            </a:r>
            <a:r>
              <a:rPr lang="en-IE" sz="2400" dirty="0">
                <a:latin typeface="Calibri" panose="020F0502020204030204" pitchFamily="34" charset="0"/>
                <a:cs typeface="Calibri" panose="020F0502020204030204" pitchFamily="34" charset="0"/>
              </a:rPr>
              <a:t>Day by day, as they spent much time together in the temple, </a:t>
            </a:r>
          </a:p>
          <a:p>
            <a:pPr marL="0" indent="0">
              <a:buNone/>
            </a:pPr>
            <a:r>
              <a:rPr lang="en-IE" sz="2400" dirty="0">
                <a:latin typeface="Calibri" panose="020F0502020204030204" pitchFamily="34" charset="0"/>
                <a:cs typeface="Calibri" panose="020F0502020204030204" pitchFamily="34" charset="0"/>
              </a:rPr>
              <a:t>they broke bread at home and ate their food with glad and generous</a:t>
            </a:r>
          </a:p>
          <a:p>
            <a:pPr marL="0" indent="0">
              <a:buNone/>
            </a:pPr>
            <a:r>
              <a:rPr lang="en-IE" sz="2400" dirty="0">
                <a:latin typeface="Calibri" panose="020F0502020204030204" pitchFamily="34" charset="0"/>
                <a:cs typeface="Calibri" panose="020F0502020204030204" pitchFamily="34" charset="0"/>
              </a:rPr>
              <a:t> hearts</a:t>
            </a:r>
            <a:r>
              <a:rPr lang="en-IE" dirty="0"/>
              <a:t>” (</a:t>
            </a:r>
            <a:r>
              <a:rPr lang="en-IE" i="1" dirty="0"/>
              <a:t>Acts</a:t>
            </a:r>
            <a:r>
              <a:rPr lang="en-IE" dirty="0"/>
              <a:t> 2:46). </a:t>
            </a:r>
          </a:p>
        </p:txBody>
      </p:sp>
    </p:spTree>
    <p:extLst>
      <p:ext uri="{BB962C8B-B14F-4D97-AF65-F5344CB8AC3E}">
        <p14:creationId xmlns:p14="http://schemas.microsoft.com/office/powerpoint/2010/main" val="363060229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327</TotalTime>
  <Words>621</Words>
  <Application>Microsoft Office PowerPoint</Application>
  <PresentationFormat>Widescreen</PresentationFormat>
  <Paragraphs>91</Paragraphs>
  <Slides>16</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Wingdings 3</vt:lpstr>
      <vt:lpstr>Wisp</vt:lpstr>
      <vt:lpstr>LITURGY TUESDAYS 1</vt:lpstr>
      <vt:lpstr>Ashes Refrain – Paul Tate</vt:lpstr>
      <vt:lpstr>Bishop Mario Grech  </vt:lpstr>
      <vt:lpstr>Ministry during Covid – A Reflection</vt:lpstr>
      <vt:lpstr>Reconciliation/Word of God</vt:lpstr>
      <vt:lpstr>The Real Presence</vt:lpstr>
      <vt:lpstr>Look at Service</vt:lpstr>
      <vt:lpstr>Sacristy Church</vt:lpstr>
      <vt:lpstr>Family Church</vt:lpstr>
      <vt:lpstr>Created in Love</vt:lpstr>
      <vt:lpstr>4th Century Blues</vt:lpstr>
      <vt:lpstr>Domestic</vt:lpstr>
      <vt:lpstr>Reflection</vt:lpstr>
      <vt:lpstr>Ash Wednesday 2021</vt:lpstr>
      <vt:lpstr>LET’S CHAT</vt:lpstr>
      <vt:lpstr>Closing Prayer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 O'Donoghue</dc:creator>
  <cp:lastModifiedBy>grainne clinton</cp:lastModifiedBy>
  <cp:revision>19</cp:revision>
  <dcterms:created xsi:type="dcterms:W3CDTF">2021-01-26T12:00:24Z</dcterms:created>
  <dcterms:modified xsi:type="dcterms:W3CDTF">2021-01-27T14:13:34Z</dcterms:modified>
</cp:coreProperties>
</file>