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64" r:id="rId4"/>
    <p:sldId id="257" r:id="rId5"/>
    <p:sldId id="261" r:id="rId6"/>
    <p:sldId id="276" r:id="rId7"/>
    <p:sldId id="262" r:id="rId8"/>
    <p:sldId id="263" r:id="rId9"/>
    <p:sldId id="266" r:id="rId10"/>
    <p:sldId id="267" r:id="rId11"/>
    <p:sldId id="268" r:id="rId12"/>
    <p:sldId id="272" r:id="rId13"/>
    <p:sldId id="270" r:id="rId14"/>
    <p:sldId id="275" r:id="rId15"/>
    <p:sldId id="278" r:id="rId16"/>
    <p:sldId id="279" r:id="rId17"/>
    <p:sldId id="280" r:id="rId18"/>
    <p:sldId id="283" r:id="rId19"/>
    <p:sldId id="282" r:id="rId20"/>
    <p:sldId id="28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Dp-4k2PAlc8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cg6Zz0lmq8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fXC-T52fM0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Reconciliation Service  Lent 2022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endParaRPr lang="en-US" sz="4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4000" dirty="0" err="1" smtClean="0">
                <a:solidFill>
                  <a:schemeClr val="accent1">
                    <a:lumMod val="75000"/>
                  </a:schemeClr>
                </a:solidFill>
              </a:rPr>
              <a:t>Synodal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 Pathway</a:t>
            </a:r>
            <a:endParaRPr lang="en-IE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44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Reading</a:t>
            </a:r>
            <a:r>
              <a:rPr lang="en-US" b="1" dirty="0"/>
              <a:t>			Luke 13:6-9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IE" sz="9600" dirty="0" smtClean="0">
                <a:latin typeface="Calibri" panose="020F0502020204030204" pitchFamily="34" charset="0"/>
                <a:cs typeface="Calibri" panose="020F0502020204030204" pitchFamily="34" charset="0"/>
              </a:rPr>
              <a:t>Jesus </a:t>
            </a:r>
            <a:r>
              <a:rPr lang="en-IE" sz="9600" dirty="0">
                <a:latin typeface="Calibri" panose="020F0502020204030204" pitchFamily="34" charset="0"/>
                <a:cs typeface="Calibri" panose="020F0502020204030204" pitchFamily="34" charset="0"/>
              </a:rPr>
              <a:t>told this parable: ‘A man had a fig tree planted in his vineyard and he came looking for fruit on it but found none. </a:t>
            </a:r>
          </a:p>
          <a:p>
            <a:pPr marL="0" indent="0">
              <a:buNone/>
            </a:pPr>
            <a:r>
              <a:rPr lang="en-IE" sz="51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IE" sz="9600" dirty="0">
                <a:latin typeface="Calibri" panose="020F0502020204030204" pitchFamily="34" charset="0"/>
                <a:cs typeface="Calibri" panose="020F0502020204030204" pitchFamily="34" charset="0"/>
              </a:rPr>
              <a:t>He said to the man who looked after the vineyard, “Look here, for three years now I have been coming to look for fruit on this fig tree and finding none. </a:t>
            </a:r>
            <a:r>
              <a:rPr lang="en-IE" sz="9600" dirty="0" smtClean="0">
                <a:latin typeface="Calibri" panose="020F0502020204030204" pitchFamily="34" charset="0"/>
                <a:cs typeface="Calibri" panose="020F0502020204030204" pitchFamily="34" charset="0"/>
              </a:rPr>
              <a:t>Cut </a:t>
            </a:r>
            <a:r>
              <a:rPr lang="en-IE" sz="9600" dirty="0">
                <a:latin typeface="Calibri" panose="020F0502020204030204" pitchFamily="34" charset="0"/>
                <a:cs typeface="Calibri" panose="020F0502020204030204" pitchFamily="34" charset="0"/>
              </a:rPr>
              <a:t>it down: why should it be taking up the ground?” </a:t>
            </a:r>
          </a:p>
          <a:p>
            <a:pPr marL="0" indent="0">
              <a:buNone/>
            </a:pPr>
            <a:r>
              <a:rPr lang="en-IE" sz="51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IE" sz="9600" dirty="0">
                <a:latin typeface="Calibri" panose="020F0502020204030204" pitchFamily="34" charset="0"/>
                <a:cs typeface="Calibri" panose="020F0502020204030204" pitchFamily="34" charset="0"/>
              </a:rPr>
              <a:t>“Sir,” the man replied “leave it one more year and give me time to dig round it and manure it: it may bear fruit next year; if </a:t>
            </a:r>
            <a:r>
              <a:rPr lang="en-IE" sz="9600" dirty="0" smtClean="0">
                <a:latin typeface="Calibri" panose="020F0502020204030204" pitchFamily="34" charset="0"/>
                <a:cs typeface="Calibri" panose="020F0502020204030204" pitchFamily="34" charset="0"/>
              </a:rPr>
              <a:t>not, then </a:t>
            </a:r>
            <a:r>
              <a:rPr lang="en-IE" sz="9600" dirty="0">
                <a:latin typeface="Calibri" panose="020F0502020204030204" pitchFamily="34" charset="0"/>
                <a:cs typeface="Calibri" panose="020F0502020204030204" pitchFamily="34" charset="0"/>
              </a:rPr>
              <a:t>you can cut it down.”</a:t>
            </a:r>
          </a:p>
          <a:p>
            <a:pPr marL="0" indent="0">
              <a:buNone/>
            </a:pPr>
            <a:r>
              <a:rPr lang="en-IE" sz="38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8876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Time for Reflection</a:t>
            </a:r>
            <a:endParaRPr lang="en-IE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4" t="9236" r="49490" b="17611"/>
          <a:stretch/>
        </p:blipFill>
        <p:spPr bwMode="auto">
          <a:xfrm>
            <a:off x="2634062" y="2100649"/>
            <a:ext cx="4683211" cy="43742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0932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Thought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sz="2800" dirty="0">
                <a:latin typeface="Calibri" panose="020F0502020204030204" pitchFamily="34" charset="0"/>
                <a:cs typeface="Calibri" panose="020F0502020204030204" pitchFamily="34" charset="0"/>
              </a:rPr>
              <a:t>‘When a Chinese bamboo tree is planted in its first year it is watered and </a:t>
            </a:r>
            <a:r>
              <a:rPr lang="en-IE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fertilised </a:t>
            </a:r>
            <a:r>
              <a:rPr lang="en-IE" sz="2800" dirty="0">
                <a:latin typeface="Calibri" panose="020F0502020204030204" pitchFamily="34" charset="0"/>
                <a:cs typeface="Calibri" panose="020F0502020204030204" pitchFamily="34" charset="0"/>
              </a:rPr>
              <a:t>but there is no sign of growth. </a:t>
            </a:r>
            <a:endParaRPr lang="en-IE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E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IE" sz="2800" dirty="0">
                <a:latin typeface="Calibri" panose="020F0502020204030204" pitchFamily="34" charset="0"/>
                <a:cs typeface="Calibri" panose="020F0502020204030204" pitchFamily="34" charset="0"/>
              </a:rPr>
              <a:t>its second year it is watered and </a:t>
            </a:r>
            <a:r>
              <a:rPr lang="en-IE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fertilised </a:t>
            </a:r>
            <a:r>
              <a:rPr lang="en-IE" sz="2800" dirty="0">
                <a:latin typeface="Calibri" panose="020F0502020204030204" pitchFamily="34" charset="0"/>
                <a:cs typeface="Calibri" panose="020F0502020204030204" pitchFamily="34" charset="0"/>
              </a:rPr>
              <a:t>and there is still no sign of growth. The same happens in its third and fourth year. </a:t>
            </a:r>
            <a:endParaRPr lang="en-IE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E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IE" sz="2800" dirty="0">
                <a:latin typeface="Calibri" panose="020F0502020204030204" pitchFamily="34" charset="0"/>
                <a:cs typeface="Calibri" panose="020F0502020204030204" pitchFamily="34" charset="0"/>
              </a:rPr>
              <a:t>fifth year is different.  In the space of six weeks it grows to roughly ninety feet. The Chinese bamboo is a real lesson in patience for us all. </a:t>
            </a:r>
            <a:endParaRPr lang="en-IE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416952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Bamboo Trees</a:t>
            </a:r>
            <a:endParaRPr lang="en-IE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41" y="2545492"/>
            <a:ext cx="3526423" cy="2842053"/>
          </a:xfrm>
          <a:prstGeom prst="rect">
            <a:avLst/>
          </a:prstGeom>
        </p:spPr>
      </p:pic>
      <p:pic>
        <p:nvPicPr>
          <p:cNvPr id="3" name="Picture 2" descr="&lt;strong&gt;Bamboo&lt;/strong&gt; Grove | Amazed by the height of the &lt;strong&gt;bamboo&lt;/strong&gt; &lt;strong&gt;trees&lt;/strong&gt;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299" y="1841923"/>
            <a:ext cx="2969758" cy="4447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6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Prayer/Intercessions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IE" dirty="0" smtClean="0"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pray for the patience of the vineyard </a:t>
            </a:r>
            <a:r>
              <a:rPr lang="en-IE" dirty="0" smtClean="0">
                <a:latin typeface="Calibri" panose="020F0502020204030204" pitchFamily="34" charset="0"/>
                <a:cs typeface="Calibri" panose="020F0502020204030204" pitchFamily="34" charset="0"/>
              </a:rPr>
              <a:t>keeper … </a:t>
            </a: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IE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wait for God’s growth in our </a:t>
            </a:r>
            <a:r>
              <a:rPr lang="en-IE" dirty="0" smtClean="0">
                <a:latin typeface="Calibri" panose="020F0502020204030204" pitchFamily="34" charset="0"/>
                <a:cs typeface="Calibri" panose="020F0502020204030204" pitchFamily="34" charset="0"/>
              </a:rPr>
              <a:t>lives … for the gift of more </a:t>
            </a: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time </a:t>
            </a:r>
            <a:r>
              <a:rPr lang="en-IE" dirty="0" smtClean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realise God’s plan for each of us. </a:t>
            </a:r>
            <a:endParaRPr lang="en-I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We pray for the grace </a:t>
            </a:r>
            <a:r>
              <a:rPr lang="en-IE" dirty="0" smtClean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walk the road of reconciliation together this Lent. We know Jesus forgives our sins. We pray for the courage to forgive ourselves.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?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3520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Our Father</a:t>
            </a:r>
            <a:br>
              <a:rPr lang="en-US" dirty="0" smtClean="0"/>
            </a:br>
            <a:r>
              <a:rPr lang="en-US" dirty="0" smtClean="0"/>
              <a:t>(Rimsky Korsakov)</a:t>
            </a:r>
            <a:endParaRPr lang="en-IE" dirty="0"/>
          </a:p>
        </p:txBody>
      </p:sp>
      <p:pic>
        <p:nvPicPr>
          <p:cNvPr id="4" name="Dp-4k2PAlc8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25615" y="2458995"/>
            <a:ext cx="6700106" cy="376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68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Communal Act of Sorrow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 smtClean="0"/>
          </a:p>
          <a:p>
            <a:endParaRPr lang="en-IE" dirty="0"/>
          </a:p>
          <a:p>
            <a:r>
              <a:rPr lang="en-IE" sz="2800" dirty="0" smtClean="0"/>
              <a:t>O M G</a:t>
            </a:r>
          </a:p>
          <a:p>
            <a:endParaRPr lang="en-US" sz="2800" dirty="0"/>
          </a:p>
          <a:p>
            <a:r>
              <a:rPr lang="en-US" sz="2800" dirty="0" smtClean="0"/>
              <a:t>Children’s Prayer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260727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Individual Confession and Absolution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Reflective Music?</a:t>
            </a:r>
          </a:p>
          <a:p>
            <a:endParaRPr lang="en-US" sz="2400" dirty="0"/>
          </a:p>
          <a:p>
            <a:r>
              <a:rPr lang="en-US" sz="2400" dirty="0" smtClean="0"/>
              <a:t>Litany of Reconciliation?</a:t>
            </a:r>
          </a:p>
          <a:p>
            <a:endParaRPr lang="en-US" sz="2400" dirty="0"/>
          </a:p>
          <a:p>
            <a:r>
              <a:rPr lang="en-US" sz="2400" dirty="0" smtClean="0"/>
              <a:t>Silence?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28011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Healer of My Soul</a:t>
            </a:r>
            <a:br>
              <a:rPr lang="en-US" dirty="0" smtClean="0"/>
            </a:br>
            <a:r>
              <a:rPr lang="en-US" dirty="0" smtClean="0"/>
              <a:t>(John Michael Talbot)</a:t>
            </a:r>
            <a:endParaRPr lang="en-IE" dirty="0"/>
          </a:p>
        </p:txBody>
      </p:sp>
      <p:pic>
        <p:nvPicPr>
          <p:cNvPr id="6" name="0cg6Zz0lmq8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51478" y="2143391"/>
            <a:ext cx="7063473" cy="3973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44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/>
              <a:t>Make Me An Instrument of </a:t>
            </a:r>
            <a:r>
              <a:rPr lang="en-IE" dirty="0"/>
              <a:t>Y</a:t>
            </a:r>
            <a:r>
              <a:rPr lang="en-IE" dirty="0" smtClean="0"/>
              <a:t>our Peace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Lord, make us instruments of Your peace</a:t>
            </a:r>
            <a:br>
              <a:rPr lang="en-IE" sz="2400" dirty="0"/>
            </a:br>
            <a:r>
              <a:rPr lang="en-IE" sz="2400" dirty="0"/>
              <a:t>Where there is hatred, let Your love increase</a:t>
            </a:r>
            <a:br>
              <a:rPr lang="en-IE" sz="2400" dirty="0"/>
            </a:br>
            <a:r>
              <a:rPr lang="en-IE" sz="2400" dirty="0"/>
              <a:t>Lord, make us instruments of Your peace</a:t>
            </a:r>
            <a:br>
              <a:rPr lang="en-IE" sz="2400" dirty="0"/>
            </a:br>
            <a:r>
              <a:rPr lang="en-IE" sz="2400" dirty="0"/>
              <a:t>Walls of pride and prejudice shall cease</a:t>
            </a:r>
            <a:br>
              <a:rPr lang="en-IE" sz="2400" dirty="0"/>
            </a:br>
            <a:r>
              <a:rPr lang="en-IE" sz="2400" dirty="0"/>
              <a:t>When we are Your instruments of peace</a:t>
            </a:r>
          </a:p>
          <a:p>
            <a:r>
              <a:rPr lang="en-IE" sz="2400" dirty="0" smtClean="0"/>
              <a:t>Where </a:t>
            </a:r>
            <a:r>
              <a:rPr lang="en-IE" sz="2400" dirty="0"/>
              <a:t>there is hatred, we will show His love</a:t>
            </a:r>
            <a:br>
              <a:rPr lang="en-IE" sz="2400" dirty="0"/>
            </a:br>
            <a:r>
              <a:rPr lang="en-IE" sz="2400" dirty="0"/>
              <a:t>Where there is injury, we will never judge</a:t>
            </a:r>
            <a:br>
              <a:rPr lang="en-IE" sz="2400" dirty="0"/>
            </a:br>
            <a:r>
              <a:rPr lang="en-IE" sz="2400" dirty="0"/>
              <a:t>Where there is striving, we will speak His peace</a:t>
            </a:r>
            <a:br>
              <a:rPr lang="en-IE" sz="2400" dirty="0"/>
            </a:br>
            <a:r>
              <a:rPr lang="en-IE" sz="2400" dirty="0"/>
              <a:t>To the millions crying for release</a:t>
            </a:r>
            <a:br>
              <a:rPr lang="en-IE" sz="2400" dirty="0"/>
            </a:br>
            <a:r>
              <a:rPr lang="en-IE" sz="2400" dirty="0"/>
              <a:t>We will be His instruments of </a:t>
            </a:r>
            <a:r>
              <a:rPr lang="en-IE" sz="2400" dirty="0" smtClean="0"/>
              <a:t>peace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7660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Synod Elements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Communion: Sharing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Participation: Taking Part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Mission: Reaching Out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203618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/>
              <a:t>Resolution/Mission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400" dirty="0" smtClean="0"/>
              <a:t>Where </a:t>
            </a:r>
            <a:r>
              <a:rPr lang="en-IE" sz="2400" dirty="0"/>
              <a:t>there is blindness, we will pray for sight</a:t>
            </a:r>
            <a:br>
              <a:rPr lang="en-IE" sz="2400" dirty="0"/>
            </a:br>
            <a:r>
              <a:rPr lang="en-IE" sz="2400" dirty="0"/>
              <a:t>Where there is darkness, we will shine His light</a:t>
            </a:r>
            <a:br>
              <a:rPr lang="en-IE" sz="2400" dirty="0"/>
            </a:br>
            <a:r>
              <a:rPr lang="en-IE" sz="2400" dirty="0"/>
              <a:t>Where there is sadness, we will bear their grief</a:t>
            </a:r>
            <a:br>
              <a:rPr lang="en-IE" sz="2400" dirty="0"/>
            </a:br>
            <a:r>
              <a:rPr lang="en-IE" sz="2400" dirty="0"/>
              <a:t>To the millions crying for relief</a:t>
            </a:r>
            <a:br>
              <a:rPr lang="en-IE" sz="2400" dirty="0"/>
            </a:br>
            <a:r>
              <a:rPr lang="en-IE" sz="2400" dirty="0"/>
              <a:t>We will be Your instruments of peace</a:t>
            </a:r>
          </a:p>
          <a:p>
            <a:r>
              <a:rPr lang="en-IE" sz="2400" dirty="0" smtClean="0"/>
              <a:t>Lord</a:t>
            </a:r>
            <a:r>
              <a:rPr lang="en-IE" sz="2400" dirty="0"/>
              <a:t>, make us instruments of Your peace</a:t>
            </a:r>
            <a:br>
              <a:rPr lang="en-IE" sz="2400" dirty="0"/>
            </a:br>
            <a:r>
              <a:rPr lang="en-IE" sz="2400" dirty="0"/>
              <a:t>Where there is hatred, let Your love increase</a:t>
            </a:r>
            <a:br>
              <a:rPr lang="en-IE" sz="2400" dirty="0"/>
            </a:br>
            <a:r>
              <a:rPr lang="en-IE" sz="2400" dirty="0"/>
              <a:t>Lord, make us instruments of Your peace</a:t>
            </a:r>
            <a:br>
              <a:rPr lang="en-IE" sz="2400" dirty="0"/>
            </a:br>
            <a:r>
              <a:rPr lang="en-IE" sz="2400" dirty="0"/>
              <a:t>Walls of pride and prejudice shall cease</a:t>
            </a:r>
            <a:br>
              <a:rPr lang="en-IE" sz="2400" dirty="0"/>
            </a:br>
            <a:r>
              <a:rPr lang="en-IE" sz="2400" dirty="0"/>
              <a:t>When we are Your instruments of peace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95977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Who Prepares the Service?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Celebrant ?</a:t>
            </a:r>
          </a:p>
          <a:p>
            <a:endParaRPr lang="en-US" sz="2400" dirty="0"/>
          </a:p>
          <a:p>
            <a:r>
              <a:rPr lang="en-US" sz="2400" dirty="0" smtClean="0"/>
              <a:t>Parish Team?</a:t>
            </a:r>
          </a:p>
          <a:p>
            <a:endParaRPr lang="en-US" sz="2400" dirty="0"/>
          </a:p>
          <a:p>
            <a:r>
              <a:rPr lang="en-US" sz="2400" dirty="0" smtClean="0"/>
              <a:t>Liturgy Group?</a:t>
            </a:r>
          </a:p>
          <a:p>
            <a:endParaRPr lang="en-US" sz="2400" dirty="0"/>
          </a:p>
          <a:p>
            <a:r>
              <a:rPr lang="en-US" sz="2400" dirty="0" smtClean="0"/>
              <a:t>Combination?</a:t>
            </a:r>
            <a:endParaRPr lang="en-IE" sz="2400" dirty="0"/>
          </a:p>
        </p:txBody>
      </p:sp>
      <p:pic>
        <p:nvPicPr>
          <p:cNvPr id="4" name="Picture 3" descr="Round glass &lt;strong&gt;table&lt;/strong&gt; - Download Free 3D model by Simple_&lt;strong&gt;man&lt;/strong&gt; ...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39" t="5499" r="18069" b="4699"/>
          <a:stretch/>
        </p:blipFill>
        <p:spPr>
          <a:xfrm>
            <a:off x="3665851" y="2105009"/>
            <a:ext cx="2619633" cy="2032901"/>
          </a:xfrm>
          <a:prstGeom prst="rect">
            <a:avLst/>
          </a:prstGeom>
        </p:spPr>
      </p:pic>
      <p:pic>
        <p:nvPicPr>
          <p:cNvPr id="5" name="Picture 4" descr="&lt;strong&gt;Man&lt;/strong&gt; in Black &lt;strong&gt;Long&lt;/strong&gt; Sleeve Shirt Sitting at &lt;strong&gt;Table&lt;/strong&gt; · Free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026" y="2279646"/>
            <a:ext cx="3343793" cy="1747132"/>
          </a:xfrm>
          <a:prstGeom prst="rect">
            <a:avLst/>
          </a:prstGeom>
        </p:spPr>
      </p:pic>
      <p:pic>
        <p:nvPicPr>
          <p:cNvPr id="6" name="Picture 5" descr="&lt;strong&gt;long table&lt;/strong&gt; | Heritage Open Days 2010 Thursday 9th to ..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3654" y="4275678"/>
            <a:ext cx="3509319" cy="234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84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Opening Song: You Are The Centre (Margaret Rizza)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E" dirty="0"/>
          </a:p>
          <a:p>
            <a:r>
              <a:rPr lang="en-IE" sz="2400" dirty="0"/>
              <a:t>	</a:t>
            </a:r>
            <a:r>
              <a:rPr lang="en-IE" sz="2400" b="1" dirty="0"/>
              <a:t>All sing</a:t>
            </a:r>
            <a:r>
              <a:rPr lang="en-IE" sz="2400" b="1" dirty="0" smtClean="0"/>
              <a:t>:</a:t>
            </a:r>
            <a:endParaRPr lang="en-IE" sz="2400" dirty="0" smtClean="0"/>
          </a:p>
          <a:p>
            <a:pPr marL="0" indent="0" algn="ctr">
              <a:buNone/>
            </a:pPr>
            <a:r>
              <a:rPr lang="en-IE" sz="2400" dirty="0" smtClean="0"/>
              <a:t>You </a:t>
            </a:r>
            <a:r>
              <a:rPr lang="en-IE" sz="2400" dirty="0"/>
              <a:t>are the centre, you are my life,</a:t>
            </a:r>
          </a:p>
          <a:p>
            <a:pPr marL="0" indent="0" algn="ctr">
              <a:buNone/>
            </a:pPr>
            <a:r>
              <a:rPr lang="en-IE" sz="2400" dirty="0"/>
              <a:t>You are the centre, O Lord, of my life.</a:t>
            </a:r>
          </a:p>
          <a:p>
            <a:pPr marL="0" indent="0" algn="ctr">
              <a:buNone/>
            </a:pPr>
            <a:r>
              <a:rPr lang="en-IE" sz="2400" dirty="0"/>
              <a:t>Come, Lord, and heal me, Lord of my life,</a:t>
            </a:r>
          </a:p>
          <a:p>
            <a:pPr marL="0" indent="0" algn="ctr">
              <a:buNone/>
            </a:pPr>
            <a:r>
              <a:rPr lang="en-IE" sz="2400" dirty="0"/>
              <a:t>Come, Lord, and teach me, Lord of my life.</a:t>
            </a:r>
          </a:p>
          <a:p>
            <a:pPr marL="0" indent="0" algn="ctr">
              <a:buNone/>
            </a:pPr>
            <a:r>
              <a:rPr lang="en-IE" sz="2400" dirty="0"/>
              <a:t>You are the centre, Lord of my life.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510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You Are The Centre</a:t>
            </a:r>
            <a:endParaRPr lang="en-IE" dirty="0"/>
          </a:p>
        </p:txBody>
      </p:sp>
      <p:pic>
        <p:nvPicPr>
          <p:cNvPr id="4" name="0fXC-T52fM0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80991" y="2091647"/>
            <a:ext cx="6825948" cy="383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15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WELCOME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dirty="0" smtClean="0"/>
          </a:p>
          <a:p>
            <a:pPr marL="0" indent="0" algn="ctr">
              <a:buNone/>
            </a:pPr>
            <a:r>
              <a:rPr lang="en-IE" sz="3200" dirty="0" smtClean="0"/>
              <a:t>Welcome/</a:t>
            </a:r>
            <a:r>
              <a:rPr lang="en-IE" sz="3200" dirty="0" err="1" smtClean="0"/>
              <a:t>Fáilte</a:t>
            </a:r>
            <a:r>
              <a:rPr lang="en-IE" sz="3200" dirty="0" smtClean="0"/>
              <a:t>/</a:t>
            </a:r>
            <a:r>
              <a:rPr lang="en-IE" sz="3200" dirty="0" err="1" smtClean="0"/>
              <a:t>Bienvenue</a:t>
            </a:r>
            <a:r>
              <a:rPr lang="en-IE" sz="3200" dirty="0" smtClean="0"/>
              <a:t>/</a:t>
            </a:r>
            <a:r>
              <a:rPr lang="en-IE" sz="3200" dirty="0" err="1" smtClean="0"/>
              <a:t>Croeso</a:t>
            </a:r>
            <a:r>
              <a:rPr lang="en-IE" sz="3200" dirty="0" smtClean="0"/>
              <a:t>/</a:t>
            </a:r>
          </a:p>
          <a:p>
            <a:pPr marL="0" indent="0" algn="ctr">
              <a:buNone/>
            </a:pPr>
            <a:r>
              <a:rPr lang="en-IE" sz="3200" dirty="0" err="1" smtClean="0"/>
              <a:t>Bienvenidos</a:t>
            </a:r>
            <a:r>
              <a:rPr lang="en-IE" sz="3200" dirty="0" smtClean="0"/>
              <a:t>/</a:t>
            </a:r>
            <a:r>
              <a:rPr lang="en-IE" sz="3200" dirty="0" err="1" smtClean="0"/>
              <a:t>Bem-Vinda</a:t>
            </a:r>
            <a:r>
              <a:rPr lang="en-IE" sz="3200" dirty="0" smtClean="0"/>
              <a:t>/</a:t>
            </a:r>
            <a:r>
              <a:rPr lang="en-IE" sz="3200" dirty="0" err="1" smtClean="0"/>
              <a:t>Benvenuta</a:t>
            </a:r>
            <a:r>
              <a:rPr lang="en-IE" sz="3200" dirty="0" smtClean="0"/>
              <a:t>/</a:t>
            </a:r>
          </a:p>
          <a:p>
            <a:pPr marL="0" indent="0" algn="ctr">
              <a:buNone/>
            </a:pPr>
            <a:r>
              <a:rPr lang="en-IE" sz="3200" dirty="0" err="1" smtClean="0"/>
              <a:t>Herzlich</a:t>
            </a:r>
            <a:r>
              <a:rPr lang="en-IE" sz="3200" dirty="0" smtClean="0"/>
              <a:t> </a:t>
            </a:r>
            <a:r>
              <a:rPr lang="en-IE" sz="3200" dirty="0" err="1"/>
              <a:t>W</a:t>
            </a:r>
            <a:r>
              <a:rPr lang="en-IE" sz="3200" dirty="0" err="1" smtClean="0"/>
              <a:t>illkommen</a:t>
            </a:r>
            <a:r>
              <a:rPr lang="en-IE" sz="3200" dirty="0" smtClean="0"/>
              <a:t>/</a:t>
            </a:r>
            <a:r>
              <a:rPr lang="en-IE" sz="3200" dirty="0" err="1" smtClean="0"/>
              <a:t>Welcom</a:t>
            </a:r>
            <a:r>
              <a:rPr lang="en-IE" sz="3200" dirty="0" smtClean="0"/>
              <a:t>/</a:t>
            </a:r>
          </a:p>
          <a:p>
            <a:pPr marL="0" indent="0" algn="ctr">
              <a:buNone/>
            </a:pPr>
            <a:r>
              <a:rPr lang="en-IE" sz="3200" dirty="0"/>
              <a:t>D</a:t>
            </a:r>
            <a:r>
              <a:rPr lang="en-IE" sz="3200" dirty="0" smtClean="0"/>
              <a:t>obro </a:t>
            </a:r>
            <a:r>
              <a:rPr lang="en-IE" sz="3200" dirty="0" err="1"/>
              <a:t>P</a:t>
            </a:r>
            <a:r>
              <a:rPr lang="en-IE" sz="3200" dirty="0" err="1" smtClean="0"/>
              <a:t>ozhalovat</a:t>
            </a:r>
            <a:r>
              <a:rPr lang="en-IE" sz="3200" dirty="0" smtClean="0"/>
              <a:t>/ ???</a:t>
            </a:r>
            <a:endParaRPr lang="en-IE" sz="2400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5649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WELCOME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282212" cy="4697411"/>
          </a:xfrm>
        </p:spPr>
        <p:txBody>
          <a:bodyPr>
            <a:noAutofit/>
          </a:bodyPr>
          <a:lstStyle/>
          <a:p>
            <a:r>
              <a:rPr lang="en-US" sz="2000" dirty="0" smtClean="0"/>
              <a:t>Who welcomes?</a:t>
            </a:r>
          </a:p>
          <a:p>
            <a:pPr lvl="1"/>
            <a:r>
              <a:rPr lang="en-US" sz="1800" dirty="0" smtClean="0"/>
              <a:t>Liturgy Team member?</a:t>
            </a:r>
          </a:p>
          <a:p>
            <a:pPr lvl="1"/>
            <a:r>
              <a:rPr lang="en-US" sz="1800" dirty="0" smtClean="0"/>
              <a:t>Priest?</a:t>
            </a:r>
          </a:p>
          <a:p>
            <a:endParaRPr lang="en-US" sz="2000" dirty="0"/>
          </a:p>
          <a:p>
            <a:r>
              <a:rPr lang="en-US" sz="2000" dirty="0" smtClean="0"/>
              <a:t>How </a:t>
            </a:r>
            <a:r>
              <a:rPr lang="en-US" sz="2000" dirty="0"/>
              <a:t>m</a:t>
            </a:r>
            <a:r>
              <a:rPr lang="en-US" sz="2000" dirty="0" smtClean="0"/>
              <a:t>any languages?</a:t>
            </a:r>
          </a:p>
          <a:p>
            <a:pPr lvl="1"/>
            <a:r>
              <a:rPr lang="en-US" sz="1800" dirty="0" smtClean="0"/>
              <a:t>Irish/English?</a:t>
            </a:r>
          </a:p>
          <a:p>
            <a:pPr lvl="1"/>
            <a:r>
              <a:rPr lang="en-US" sz="1800" dirty="0" smtClean="0"/>
              <a:t>African/Indian?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What is said?</a:t>
            </a:r>
          </a:p>
          <a:p>
            <a:pPr lvl="1"/>
            <a:r>
              <a:rPr lang="en-US" sz="1800" dirty="0" smtClean="0"/>
              <a:t>Is it a roadmap?</a:t>
            </a:r>
          </a:p>
          <a:p>
            <a:pPr lvl="1"/>
            <a:r>
              <a:rPr lang="en-US" sz="2000" dirty="0" smtClean="0"/>
              <a:t>Is it a prayer?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161645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About </a:t>
            </a:r>
            <a:r>
              <a:rPr lang="en-US" dirty="0"/>
              <a:t>T</a:t>
            </a:r>
            <a:r>
              <a:rPr lang="en-US" dirty="0" smtClean="0"/>
              <a:t>his?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000" dirty="0" smtClean="0"/>
              <a:t>Dear sisters and brothers in Christ – Welcome.</a:t>
            </a:r>
          </a:p>
          <a:p>
            <a:r>
              <a:rPr lang="en-US" sz="3000" dirty="0"/>
              <a:t>You have answered the call of Jesus: </a:t>
            </a:r>
          </a:p>
          <a:p>
            <a:pPr lvl="1"/>
            <a:r>
              <a:rPr lang="en-US" sz="2600" dirty="0"/>
              <a:t>To open up to the grace of forgiveness</a:t>
            </a:r>
          </a:p>
          <a:p>
            <a:pPr lvl="1"/>
            <a:r>
              <a:rPr lang="en-US" sz="2600" dirty="0"/>
              <a:t>To listen to his healing words</a:t>
            </a:r>
          </a:p>
          <a:p>
            <a:pPr lvl="1"/>
            <a:r>
              <a:rPr lang="en-US" sz="2600" dirty="0"/>
              <a:t>To accept the cup of compassion offered</a:t>
            </a:r>
          </a:p>
          <a:p>
            <a:pPr lvl="1"/>
            <a:r>
              <a:rPr lang="en-US" sz="2600" dirty="0"/>
              <a:t>To allow mercy to flow in turn from us</a:t>
            </a:r>
          </a:p>
          <a:p>
            <a:pPr lvl="1"/>
            <a:r>
              <a:rPr lang="en-US" sz="2600" dirty="0"/>
              <a:t>To embrace the mission of </a:t>
            </a:r>
            <a:r>
              <a:rPr lang="en-US" sz="2600" dirty="0" smtClean="0"/>
              <a:t>peace</a:t>
            </a:r>
            <a:endParaRPr lang="en-US" sz="2400" dirty="0" smtClean="0"/>
          </a:p>
          <a:p>
            <a:r>
              <a:rPr lang="en-US" sz="2800" dirty="0" smtClean="0"/>
              <a:t>May you blessed with the power of God’s Spirit </a:t>
            </a:r>
          </a:p>
          <a:p>
            <a:pPr marL="0" indent="0">
              <a:buNone/>
            </a:pPr>
            <a:r>
              <a:rPr lang="en-US" sz="2800" dirty="0" smtClean="0"/>
              <a:t>	every step of the way.</a:t>
            </a:r>
          </a:p>
          <a:p>
            <a:pPr lvl="1"/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159638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Opening Song: You Are The Centre (Margaret Rizza)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E" dirty="0"/>
          </a:p>
          <a:p>
            <a:r>
              <a:rPr lang="en-IE" sz="2400" dirty="0"/>
              <a:t>	</a:t>
            </a:r>
            <a:r>
              <a:rPr lang="en-IE" sz="2400" b="1" dirty="0"/>
              <a:t>All sing</a:t>
            </a:r>
            <a:r>
              <a:rPr lang="en-IE" sz="2400" b="1" dirty="0" smtClean="0"/>
              <a:t>:</a:t>
            </a:r>
            <a:endParaRPr lang="en-IE" sz="2400" dirty="0" smtClean="0"/>
          </a:p>
          <a:p>
            <a:pPr marL="0" indent="0" algn="ctr">
              <a:buNone/>
            </a:pPr>
            <a:r>
              <a:rPr lang="en-I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You 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are the centre, you are </a:t>
            </a:r>
            <a:r>
              <a:rPr lang="en-I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life,</a:t>
            </a:r>
          </a:p>
          <a:p>
            <a:pPr marL="0" indent="0" algn="ctr">
              <a:buNone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You are the centre, O Lord, of </a:t>
            </a:r>
            <a:r>
              <a:rPr lang="en-I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our 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life.</a:t>
            </a:r>
          </a:p>
          <a:p>
            <a:pPr marL="0" indent="0" algn="ctr">
              <a:buNone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Come, Lord, and heal </a:t>
            </a:r>
            <a:r>
              <a:rPr lang="en-I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us, 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Lord of </a:t>
            </a:r>
            <a:r>
              <a:rPr lang="en-I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our 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life,</a:t>
            </a:r>
          </a:p>
          <a:p>
            <a:pPr marL="0" indent="0" algn="ctr">
              <a:buNone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Come, Lord, and teach </a:t>
            </a:r>
            <a:r>
              <a:rPr lang="en-I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us, 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Lord of </a:t>
            </a:r>
            <a:r>
              <a:rPr lang="en-I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our 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life.</a:t>
            </a:r>
          </a:p>
          <a:p>
            <a:pPr marL="0" indent="0" algn="ctr">
              <a:buNone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You are the centre, Lord of </a:t>
            </a:r>
            <a:r>
              <a:rPr lang="en-I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our 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life.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4023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337</TotalTime>
  <Words>399</Words>
  <Application>Microsoft Office PowerPoint</Application>
  <PresentationFormat>Widescreen</PresentationFormat>
  <Paragraphs>106</Paragraphs>
  <Slides>20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 3</vt:lpstr>
      <vt:lpstr>Facet</vt:lpstr>
      <vt:lpstr>Reconciliation Service  Lent 2022</vt:lpstr>
      <vt:lpstr>Synod Elements</vt:lpstr>
      <vt:lpstr> Who Prepares the Service?</vt:lpstr>
      <vt:lpstr>Opening Song: You Are The Centre (Margaret Rizza)</vt:lpstr>
      <vt:lpstr>You Are The Centre</vt:lpstr>
      <vt:lpstr> WELCOME</vt:lpstr>
      <vt:lpstr> WELCOME</vt:lpstr>
      <vt:lpstr>What About This?</vt:lpstr>
      <vt:lpstr>Opening Song: You Are The Centre (Margaret Rizza)</vt:lpstr>
      <vt:lpstr> Reading   Luke 13:6-9</vt:lpstr>
      <vt:lpstr> Time for Reflection</vt:lpstr>
      <vt:lpstr> A Thought</vt:lpstr>
      <vt:lpstr> Bamboo Trees</vt:lpstr>
      <vt:lpstr> Prayer/Intercessions</vt:lpstr>
      <vt:lpstr>Our Father (Rimsky Korsakov)</vt:lpstr>
      <vt:lpstr>Communal Act of Sorrow</vt:lpstr>
      <vt:lpstr>Individual Confession and Absolution</vt:lpstr>
      <vt:lpstr>Healer of My Soul (John Michael Talbot)</vt:lpstr>
      <vt:lpstr>Make Me An Instrument of Your Peace</vt:lpstr>
      <vt:lpstr>Resolution/Mission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Reconciliation Service  Lent 2022</dc:title>
  <dc:creator>Pat O'Donoghue</dc:creator>
  <cp:lastModifiedBy>Pat O'Donoghue</cp:lastModifiedBy>
  <cp:revision>24</cp:revision>
  <dcterms:created xsi:type="dcterms:W3CDTF">2022-02-22T15:00:21Z</dcterms:created>
  <dcterms:modified xsi:type="dcterms:W3CDTF">2022-02-25T16:23:13Z</dcterms:modified>
</cp:coreProperties>
</file>