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66A0A4-5065-46C6-BCDB-54A7A28DA877}" type="doc">
      <dgm:prSet loTypeId="urn:microsoft.com/office/officeart/2009/3/layout/DescendingProcess" loCatId="process" qsTypeId="urn:microsoft.com/office/officeart/2005/8/quickstyle/simple5" qsCatId="simple" csTypeId="urn:microsoft.com/office/officeart/2005/8/colors/accent1_2" csCatId="accent1" phldr="1"/>
      <dgm:spPr/>
    </dgm:pt>
    <dgm:pt modelId="{A4E70F83-A4DF-40E5-AE1A-D2EF86348664}">
      <dgm:prSet phldrT="[Text]"/>
      <dgm:spPr/>
      <dgm:t>
        <a:bodyPr/>
        <a:lstStyle/>
        <a:p>
          <a:r>
            <a:rPr lang="en-US" b="1" dirty="0" smtClean="0"/>
            <a:t>Initial Contact</a:t>
          </a:r>
          <a:endParaRPr lang="en-US" b="1" dirty="0"/>
        </a:p>
      </dgm:t>
    </dgm:pt>
    <dgm:pt modelId="{9995046A-5222-402D-B8AC-6A3F3E772502}" type="parTrans" cxnId="{A2CF58D4-CF85-4614-821D-830C8CDAFF1F}">
      <dgm:prSet/>
      <dgm:spPr/>
      <dgm:t>
        <a:bodyPr/>
        <a:lstStyle/>
        <a:p>
          <a:endParaRPr lang="en-US"/>
        </a:p>
      </dgm:t>
    </dgm:pt>
    <dgm:pt modelId="{1A05C35B-1722-4236-A800-3780DD3788FB}" type="sibTrans" cxnId="{A2CF58D4-CF85-4614-821D-830C8CDAFF1F}">
      <dgm:prSet/>
      <dgm:spPr/>
      <dgm:t>
        <a:bodyPr/>
        <a:lstStyle/>
        <a:p>
          <a:endParaRPr lang="en-US"/>
        </a:p>
      </dgm:t>
    </dgm:pt>
    <dgm:pt modelId="{4430C39D-0D3A-4498-8865-58527AA20635}">
      <dgm:prSet phldrT="[Text]"/>
      <dgm:spPr/>
      <dgm:t>
        <a:bodyPr/>
        <a:lstStyle/>
        <a:p>
          <a:r>
            <a:rPr lang="en-US" b="1" dirty="0" smtClean="0"/>
            <a:t>Communication</a:t>
          </a:r>
          <a:endParaRPr lang="en-US" b="1" dirty="0"/>
        </a:p>
      </dgm:t>
    </dgm:pt>
    <dgm:pt modelId="{9369E4B5-A74F-4832-83DB-9826AD085CD4}" type="parTrans" cxnId="{87BC0C18-2D98-4083-92D7-D710417DE333}">
      <dgm:prSet/>
      <dgm:spPr/>
      <dgm:t>
        <a:bodyPr/>
        <a:lstStyle/>
        <a:p>
          <a:endParaRPr lang="en-US"/>
        </a:p>
      </dgm:t>
    </dgm:pt>
    <dgm:pt modelId="{CECEB7F6-4D26-4A61-8B87-40B150FDCAAE}" type="sibTrans" cxnId="{87BC0C18-2D98-4083-92D7-D710417DE333}">
      <dgm:prSet/>
      <dgm:spPr/>
      <dgm:t>
        <a:bodyPr/>
        <a:lstStyle/>
        <a:p>
          <a:endParaRPr lang="en-US"/>
        </a:p>
      </dgm:t>
    </dgm:pt>
    <dgm:pt modelId="{B7D4945E-DB77-4BC0-A3BD-3B3AA529943C}">
      <dgm:prSet phldrT="[Text]"/>
      <dgm:spPr/>
      <dgm:t>
        <a:bodyPr/>
        <a:lstStyle/>
        <a:p>
          <a:r>
            <a:rPr lang="en-US" b="1" dirty="0" smtClean="0"/>
            <a:t>Prayer resources</a:t>
          </a:r>
          <a:endParaRPr lang="en-US" b="1" dirty="0"/>
        </a:p>
      </dgm:t>
    </dgm:pt>
    <dgm:pt modelId="{4C842E0E-E8A9-4B47-8EDA-096C7FDAE534}" type="parTrans" cxnId="{A3E52A76-E576-4A20-A820-F5A7D19D5A66}">
      <dgm:prSet/>
      <dgm:spPr/>
      <dgm:t>
        <a:bodyPr/>
        <a:lstStyle/>
        <a:p>
          <a:endParaRPr lang="en-US"/>
        </a:p>
      </dgm:t>
    </dgm:pt>
    <dgm:pt modelId="{A08A0D7B-298F-4A8F-A870-DC43FB6459F5}" type="sibTrans" cxnId="{A3E52A76-E576-4A20-A820-F5A7D19D5A66}">
      <dgm:prSet/>
      <dgm:spPr/>
      <dgm:t>
        <a:bodyPr/>
        <a:lstStyle/>
        <a:p>
          <a:endParaRPr lang="en-US"/>
        </a:p>
      </dgm:t>
    </dgm:pt>
    <dgm:pt modelId="{3D197C8E-7360-4AED-8BFA-FC3303C76898}">
      <dgm:prSet phldrT="[Text]"/>
      <dgm:spPr/>
      <dgm:t>
        <a:bodyPr/>
        <a:lstStyle/>
        <a:p>
          <a:r>
            <a:rPr lang="en-US" b="1" dirty="0" smtClean="0"/>
            <a:t>Gathering in the presence of the body</a:t>
          </a:r>
          <a:endParaRPr lang="en-US" b="1" dirty="0"/>
        </a:p>
      </dgm:t>
    </dgm:pt>
    <dgm:pt modelId="{698455D7-CCF9-48B4-8729-E3D98FCD0550}" type="parTrans" cxnId="{9E70D0A0-5352-4006-B17E-3629AF3E47B7}">
      <dgm:prSet/>
      <dgm:spPr/>
      <dgm:t>
        <a:bodyPr/>
        <a:lstStyle/>
        <a:p>
          <a:endParaRPr lang="en-US"/>
        </a:p>
      </dgm:t>
    </dgm:pt>
    <dgm:pt modelId="{310D70F5-B65B-41F9-B7D7-301A20970012}" type="sibTrans" cxnId="{9E70D0A0-5352-4006-B17E-3629AF3E47B7}">
      <dgm:prSet/>
      <dgm:spPr/>
      <dgm:t>
        <a:bodyPr/>
        <a:lstStyle/>
        <a:p>
          <a:endParaRPr lang="en-US"/>
        </a:p>
      </dgm:t>
    </dgm:pt>
    <dgm:pt modelId="{EAB3332D-2109-44BB-8DF1-1CF2F4721BF3}">
      <dgm:prSet phldrT="[Text]"/>
      <dgm:spPr/>
      <dgm:t>
        <a:bodyPr/>
        <a:lstStyle/>
        <a:p>
          <a:r>
            <a:rPr lang="en-US" b="1" dirty="0" smtClean="0"/>
            <a:t>Removal to the Church </a:t>
          </a:r>
          <a:endParaRPr lang="en-US" b="1" dirty="0"/>
        </a:p>
      </dgm:t>
    </dgm:pt>
    <dgm:pt modelId="{1FA24B34-A158-4770-8539-FA5CBEEE451A}" type="parTrans" cxnId="{97263604-99C3-4BB4-87B7-F75A6690A991}">
      <dgm:prSet/>
      <dgm:spPr/>
      <dgm:t>
        <a:bodyPr/>
        <a:lstStyle/>
        <a:p>
          <a:endParaRPr lang="en-US"/>
        </a:p>
      </dgm:t>
    </dgm:pt>
    <dgm:pt modelId="{55E62587-12F3-4F6C-98D4-7EC5943A168B}" type="sibTrans" cxnId="{97263604-99C3-4BB4-87B7-F75A6690A991}">
      <dgm:prSet/>
      <dgm:spPr/>
      <dgm:t>
        <a:bodyPr/>
        <a:lstStyle/>
        <a:p>
          <a:endParaRPr lang="en-US"/>
        </a:p>
      </dgm:t>
    </dgm:pt>
    <dgm:pt modelId="{8527CFD0-7D71-486F-BF85-F9FBDD38B3EE}" type="pres">
      <dgm:prSet presAssocID="{8166A0A4-5065-46C6-BCDB-54A7A28DA877}" presName="Name0" presStyleCnt="0">
        <dgm:presLayoutVars>
          <dgm:chMax val="7"/>
          <dgm:chPref val="5"/>
        </dgm:presLayoutVars>
      </dgm:prSet>
      <dgm:spPr/>
    </dgm:pt>
    <dgm:pt modelId="{98D2559D-A2C1-4516-B955-A64A8BA888D7}" type="pres">
      <dgm:prSet presAssocID="{8166A0A4-5065-46C6-BCDB-54A7A28DA877}" presName="arrowNode" presStyleLbl="node1" presStyleIdx="0" presStyleCnt="1" custScaleX="89970"/>
      <dgm:spPr/>
    </dgm:pt>
    <dgm:pt modelId="{3E2C7225-F2CB-4ED0-84E7-DFE881E78F20}" type="pres">
      <dgm:prSet presAssocID="{A4E70F83-A4DF-40E5-AE1A-D2EF86348664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F9C382-F398-4019-BFA2-0F6A7C22EA5D}" type="pres">
      <dgm:prSet presAssocID="{4430C39D-0D3A-4498-8865-58527AA20635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5D234-1A37-433E-A172-6AB31BEDE5AB}" type="pres">
      <dgm:prSet presAssocID="{CECEB7F6-4D26-4A61-8B87-40B150FDCAAE}" presName="dotNode2" presStyleCnt="0"/>
      <dgm:spPr/>
    </dgm:pt>
    <dgm:pt modelId="{CB6064B3-DC4F-4CFF-8AEC-4BF6AC11F092}" type="pres">
      <dgm:prSet presAssocID="{CECEB7F6-4D26-4A61-8B87-40B150FDCAAE}" presName="dotRepeatNode" presStyleLbl="fgShp" presStyleIdx="0" presStyleCnt="3"/>
      <dgm:spPr/>
      <dgm:t>
        <a:bodyPr/>
        <a:lstStyle/>
        <a:p>
          <a:endParaRPr lang="en-US"/>
        </a:p>
      </dgm:t>
    </dgm:pt>
    <dgm:pt modelId="{D7D951E1-F467-4DA0-AC12-7CB4CFB27CF7}" type="pres">
      <dgm:prSet presAssocID="{B7D4945E-DB77-4BC0-A3BD-3B3AA529943C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7EE1C-B1E1-455E-A27A-9381302C1E74}" type="pres">
      <dgm:prSet presAssocID="{A08A0D7B-298F-4A8F-A870-DC43FB6459F5}" presName="dotNode3" presStyleCnt="0"/>
      <dgm:spPr/>
    </dgm:pt>
    <dgm:pt modelId="{50C3F6C6-D265-4E11-86B8-64B0CE7F7C37}" type="pres">
      <dgm:prSet presAssocID="{A08A0D7B-298F-4A8F-A870-DC43FB6459F5}" presName="dotRepeatNode" presStyleLbl="fgShp" presStyleIdx="1" presStyleCnt="3"/>
      <dgm:spPr/>
      <dgm:t>
        <a:bodyPr/>
        <a:lstStyle/>
        <a:p>
          <a:endParaRPr lang="en-US"/>
        </a:p>
      </dgm:t>
    </dgm:pt>
    <dgm:pt modelId="{2BFDBA0B-59F5-4D72-805D-A9B2B0E52908}" type="pres">
      <dgm:prSet presAssocID="{3D197C8E-7360-4AED-8BFA-FC3303C76898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1AA2AC-674A-4D00-895C-5D7B09E13FBA}" type="pres">
      <dgm:prSet presAssocID="{310D70F5-B65B-41F9-B7D7-301A20970012}" presName="dotNode4" presStyleCnt="0"/>
      <dgm:spPr/>
    </dgm:pt>
    <dgm:pt modelId="{A4454ECB-171B-411D-9CFB-DBD6CF87A3BF}" type="pres">
      <dgm:prSet presAssocID="{310D70F5-B65B-41F9-B7D7-301A20970012}" presName="dotRepeatNode" presStyleLbl="fgShp" presStyleIdx="2" presStyleCnt="3"/>
      <dgm:spPr/>
      <dgm:t>
        <a:bodyPr/>
        <a:lstStyle/>
        <a:p>
          <a:endParaRPr lang="en-US"/>
        </a:p>
      </dgm:t>
    </dgm:pt>
    <dgm:pt modelId="{8776D038-BDA8-461A-88FB-D4AA9306663A}" type="pres">
      <dgm:prSet presAssocID="{EAB3332D-2109-44BB-8DF1-1CF2F4721BF3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263604-99C3-4BB4-87B7-F75A6690A991}" srcId="{8166A0A4-5065-46C6-BCDB-54A7A28DA877}" destId="{EAB3332D-2109-44BB-8DF1-1CF2F4721BF3}" srcOrd="4" destOrd="0" parTransId="{1FA24B34-A158-4770-8539-FA5CBEEE451A}" sibTransId="{55E62587-12F3-4F6C-98D4-7EC5943A168B}"/>
    <dgm:cxn modelId="{9E70D0A0-5352-4006-B17E-3629AF3E47B7}" srcId="{8166A0A4-5065-46C6-BCDB-54A7A28DA877}" destId="{3D197C8E-7360-4AED-8BFA-FC3303C76898}" srcOrd="3" destOrd="0" parTransId="{698455D7-CCF9-48B4-8729-E3D98FCD0550}" sibTransId="{310D70F5-B65B-41F9-B7D7-301A20970012}"/>
    <dgm:cxn modelId="{E112FBAB-7DAA-4C86-8B9D-C385350A34F0}" type="presOf" srcId="{EAB3332D-2109-44BB-8DF1-1CF2F4721BF3}" destId="{8776D038-BDA8-461A-88FB-D4AA9306663A}" srcOrd="0" destOrd="0" presId="urn:microsoft.com/office/officeart/2009/3/layout/DescendingProcess"/>
    <dgm:cxn modelId="{0EFCFD04-EBA8-4BEF-82A6-1540BAE219E5}" type="presOf" srcId="{A08A0D7B-298F-4A8F-A870-DC43FB6459F5}" destId="{50C3F6C6-D265-4E11-86B8-64B0CE7F7C37}" srcOrd="0" destOrd="0" presId="urn:microsoft.com/office/officeart/2009/3/layout/DescendingProcess"/>
    <dgm:cxn modelId="{7B9CE1AE-4424-49D6-B2AD-EF7EC94C2B1B}" type="presOf" srcId="{CECEB7F6-4D26-4A61-8B87-40B150FDCAAE}" destId="{CB6064B3-DC4F-4CFF-8AEC-4BF6AC11F092}" srcOrd="0" destOrd="0" presId="urn:microsoft.com/office/officeart/2009/3/layout/DescendingProcess"/>
    <dgm:cxn modelId="{3D2CEF1A-F407-4002-A02C-1D0FF6329960}" type="presOf" srcId="{A4E70F83-A4DF-40E5-AE1A-D2EF86348664}" destId="{3E2C7225-F2CB-4ED0-84E7-DFE881E78F20}" srcOrd="0" destOrd="0" presId="urn:microsoft.com/office/officeart/2009/3/layout/DescendingProcess"/>
    <dgm:cxn modelId="{87BC0C18-2D98-4083-92D7-D710417DE333}" srcId="{8166A0A4-5065-46C6-BCDB-54A7A28DA877}" destId="{4430C39D-0D3A-4498-8865-58527AA20635}" srcOrd="1" destOrd="0" parTransId="{9369E4B5-A74F-4832-83DB-9826AD085CD4}" sibTransId="{CECEB7F6-4D26-4A61-8B87-40B150FDCAAE}"/>
    <dgm:cxn modelId="{8053F8D8-5777-47E0-A4B3-8350EFC11386}" type="presOf" srcId="{B7D4945E-DB77-4BC0-A3BD-3B3AA529943C}" destId="{D7D951E1-F467-4DA0-AC12-7CB4CFB27CF7}" srcOrd="0" destOrd="0" presId="urn:microsoft.com/office/officeart/2009/3/layout/DescendingProcess"/>
    <dgm:cxn modelId="{37ECD1C1-A499-4E8F-84CC-D722EA0266D9}" type="presOf" srcId="{310D70F5-B65B-41F9-B7D7-301A20970012}" destId="{A4454ECB-171B-411D-9CFB-DBD6CF87A3BF}" srcOrd="0" destOrd="0" presId="urn:microsoft.com/office/officeart/2009/3/layout/DescendingProcess"/>
    <dgm:cxn modelId="{475A958D-38E3-4487-B236-737CDEB0C475}" type="presOf" srcId="{8166A0A4-5065-46C6-BCDB-54A7A28DA877}" destId="{8527CFD0-7D71-486F-BF85-F9FBDD38B3EE}" srcOrd="0" destOrd="0" presId="urn:microsoft.com/office/officeart/2009/3/layout/DescendingProcess"/>
    <dgm:cxn modelId="{E0508A08-D6A3-4559-A05F-45538B2410CD}" type="presOf" srcId="{3D197C8E-7360-4AED-8BFA-FC3303C76898}" destId="{2BFDBA0B-59F5-4D72-805D-A9B2B0E52908}" srcOrd="0" destOrd="0" presId="urn:microsoft.com/office/officeart/2009/3/layout/DescendingProcess"/>
    <dgm:cxn modelId="{A3E52A76-E576-4A20-A820-F5A7D19D5A66}" srcId="{8166A0A4-5065-46C6-BCDB-54A7A28DA877}" destId="{B7D4945E-DB77-4BC0-A3BD-3B3AA529943C}" srcOrd="2" destOrd="0" parTransId="{4C842E0E-E8A9-4B47-8EDA-096C7FDAE534}" sibTransId="{A08A0D7B-298F-4A8F-A870-DC43FB6459F5}"/>
    <dgm:cxn modelId="{910D0E63-2F46-4915-A568-C4039A8A37E7}" type="presOf" srcId="{4430C39D-0D3A-4498-8865-58527AA20635}" destId="{CCF9C382-F398-4019-BFA2-0F6A7C22EA5D}" srcOrd="0" destOrd="0" presId="urn:microsoft.com/office/officeart/2009/3/layout/DescendingProcess"/>
    <dgm:cxn modelId="{A2CF58D4-CF85-4614-821D-830C8CDAFF1F}" srcId="{8166A0A4-5065-46C6-BCDB-54A7A28DA877}" destId="{A4E70F83-A4DF-40E5-AE1A-D2EF86348664}" srcOrd="0" destOrd="0" parTransId="{9995046A-5222-402D-B8AC-6A3F3E772502}" sibTransId="{1A05C35B-1722-4236-A800-3780DD3788FB}"/>
    <dgm:cxn modelId="{5587DC3C-6460-4F61-BA2F-3A8BD63D2493}" type="presParOf" srcId="{8527CFD0-7D71-486F-BF85-F9FBDD38B3EE}" destId="{98D2559D-A2C1-4516-B955-A64A8BA888D7}" srcOrd="0" destOrd="0" presId="urn:microsoft.com/office/officeart/2009/3/layout/DescendingProcess"/>
    <dgm:cxn modelId="{3F98012E-DFB5-40DE-9CC0-BE1257A92F9B}" type="presParOf" srcId="{8527CFD0-7D71-486F-BF85-F9FBDD38B3EE}" destId="{3E2C7225-F2CB-4ED0-84E7-DFE881E78F20}" srcOrd="1" destOrd="0" presId="urn:microsoft.com/office/officeart/2009/3/layout/DescendingProcess"/>
    <dgm:cxn modelId="{8962767D-B5BF-4B31-94B1-60CE8F426302}" type="presParOf" srcId="{8527CFD0-7D71-486F-BF85-F9FBDD38B3EE}" destId="{CCF9C382-F398-4019-BFA2-0F6A7C22EA5D}" srcOrd="2" destOrd="0" presId="urn:microsoft.com/office/officeart/2009/3/layout/DescendingProcess"/>
    <dgm:cxn modelId="{FF39FB39-0D65-4726-8CAB-B01E4DF31500}" type="presParOf" srcId="{8527CFD0-7D71-486F-BF85-F9FBDD38B3EE}" destId="{D2C5D234-1A37-433E-A172-6AB31BEDE5AB}" srcOrd="3" destOrd="0" presId="urn:microsoft.com/office/officeart/2009/3/layout/DescendingProcess"/>
    <dgm:cxn modelId="{F2EDE770-8E4E-4EC4-8C17-324D9ABB4D04}" type="presParOf" srcId="{D2C5D234-1A37-433E-A172-6AB31BEDE5AB}" destId="{CB6064B3-DC4F-4CFF-8AEC-4BF6AC11F092}" srcOrd="0" destOrd="0" presId="urn:microsoft.com/office/officeart/2009/3/layout/DescendingProcess"/>
    <dgm:cxn modelId="{18486A34-3818-4079-A0AC-DA425E07321C}" type="presParOf" srcId="{8527CFD0-7D71-486F-BF85-F9FBDD38B3EE}" destId="{D7D951E1-F467-4DA0-AC12-7CB4CFB27CF7}" srcOrd="4" destOrd="0" presId="urn:microsoft.com/office/officeart/2009/3/layout/DescendingProcess"/>
    <dgm:cxn modelId="{362E05CB-F480-4D3C-87E7-37610529AF96}" type="presParOf" srcId="{8527CFD0-7D71-486F-BF85-F9FBDD38B3EE}" destId="{DC07EE1C-B1E1-455E-A27A-9381302C1E74}" srcOrd="5" destOrd="0" presId="urn:microsoft.com/office/officeart/2009/3/layout/DescendingProcess"/>
    <dgm:cxn modelId="{D2C9639D-1AA1-461A-A2A4-73E15907DBA7}" type="presParOf" srcId="{DC07EE1C-B1E1-455E-A27A-9381302C1E74}" destId="{50C3F6C6-D265-4E11-86B8-64B0CE7F7C37}" srcOrd="0" destOrd="0" presId="urn:microsoft.com/office/officeart/2009/3/layout/DescendingProcess"/>
    <dgm:cxn modelId="{457C7479-9E39-4350-A361-FFFA3A76B4DB}" type="presParOf" srcId="{8527CFD0-7D71-486F-BF85-F9FBDD38B3EE}" destId="{2BFDBA0B-59F5-4D72-805D-A9B2B0E52908}" srcOrd="6" destOrd="0" presId="urn:microsoft.com/office/officeart/2009/3/layout/DescendingProcess"/>
    <dgm:cxn modelId="{3FF963DD-4B84-47D8-9EBC-97C29870E972}" type="presParOf" srcId="{8527CFD0-7D71-486F-BF85-F9FBDD38B3EE}" destId="{3F1AA2AC-674A-4D00-895C-5D7B09E13FBA}" srcOrd="7" destOrd="0" presId="urn:microsoft.com/office/officeart/2009/3/layout/DescendingProcess"/>
    <dgm:cxn modelId="{979EE344-BA77-4C87-B86F-B80D69D5D1F9}" type="presParOf" srcId="{3F1AA2AC-674A-4D00-895C-5D7B09E13FBA}" destId="{A4454ECB-171B-411D-9CFB-DBD6CF87A3BF}" srcOrd="0" destOrd="0" presId="urn:microsoft.com/office/officeart/2009/3/layout/DescendingProcess"/>
    <dgm:cxn modelId="{9253E327-06B7-478E-B14B-96E7810E6FC4}" type="presParOf" srcId="{8527CFD0-7D71-486F-BF85-F9FBDD38B3EE}" destId="{8776D038-BDA8-461A-88FB-D4AA9306663A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2559D-A2C1-4516-B955-A64A8BA888D7}">
      <dsp:nvSpPr>
        <dsp:cNvPr id="0" name=""/>
        <dsp:cNvSpPr/>
      </dsp:nvSpPr>
      <dsp:spPr>
        <a:xfrm rot="4396374">
          <a:off x="3163849" y="1291129"/>
          <a:ext cx="4671452" cy="2655945"/>
        </a:xfrm>
        <a:prstGeom prst="swooshArrow">
          <a:avLst>
            <a:gd name="adj1" fmla="val 16310"/>
            <a:gd name="adj2" fmla="val 313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B6064B3-DC4F-4CFF-8AEC-4BF6AC11F092}">
      <dsp:nvSpPr>
        <dsp:cNvPr id="0" name=""/>
        <dsp:cNvSpPr/>
      </dsp:nvSpPr>
      <dsp:spPr>
        <a:xfrm>
          <a:off x="4932540" y="1454125"/>
          <a:ext cx="114192" cy="114192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50C3F6C6-D265-4E11-86B8-64B0CE7F7C37}">
      <dsp:nvSpPr>
        <dsp:cNvPr id="0" name=""/>
        <dsp:cNvSpPr/>
      </dsp:nvSpPr>
      <dsp:spPr>
        <a:xfrm>
          <a:off x="5714447" y="2084805"/>
          <a:ext cx="114192" cy="114192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A4454ECB-171B-411D-9CFB-DBD6CF87A3BF}">
      <dsp:nvSpPr>
        <dsp:cNvPr id="0" name=""/>
        <dsp:cNvSpPr/>
      </dsp:nvSpPr>
      <dsp:spPr>
        <a:xfrm>
          <a:off x="6300445" y="2822344"/>
          <a:ext cx="114192" cy="114192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3E2C7225-F2CB-4ED0-84E7-DFE881E78F20}">
      <dsp:nvSpPr>
        <dsp:cNvPr id="0" name=""/>
        <dsp:cNvSpPr/>
      </dsp:nvSpPr>
      <dsp:spPr>
        <a:xfrm>
          <a:off x="2935475" y="0"/>
          <a:ext cx="2131949" cy="838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Initial Contact</a:t>
          </a:r>
          <a:endParaRPr lang="en-US" sz="1800" b="1" kern="1200" dirty="0"/>
        </a:p>
      </dsp:txBody>
      <dsp:txXfrm>
        <a:off x="2935475" y="0"/>
        <a:ext cx="2131949" cy="838112"/>
      </dsp:txXfrm>
    </dsp:sp>
    <dsp:sp modelId="{CCF9C382-F398-4019-BFA2-0F6A7C22EA5D}">
      <dsp:nvSpPr>
        <dsp:cNvPr id="0" name=""/>
        <dsp:cNvSpPr/>
      </dsp:nvSpPr>
      <dsp:spPr>
        <a:xfrm>
          <a:off x="5586006" y="1092165"/>
          <a:ext cx="3111493" cy="838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Communication</a:t>
          </a:r>
          <a:endParaRPr lang="en-US" sz="1800" b="1" kern="1200" dirty="0"/>
        </a:p>
      </dsp:txBody>
      <dsp:txXfrm>
        <a:off x="5586006" y="1092165"/>
        <a:ext cx="3111493" cy="838112"/>
      </dsp:txXfrm>
    </dsp:sp>
    <dsp:sp modelId="{D7D951E1-F467-4DA0-AC12-7CB4CFB27CF7}">
      <dsp:nvSpPr>
        <dsp:cNvPr id="0" name=""/>
        <dsp:cNvSpPr/>
      </dsp:nvSpPr>
      <dsp:spPr>
        <a:xfrm>
          <a:off x="2935475" y="1722845"/>
          <a:ext cx="2477670" cy="838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Prayer resources</a:t>
          </a:r>
          <a:endParaRPr lang="en-US" sz="1800" b="1" kern="1200" dirty="0"/>
        </a:p>
      </dsp:txBody>
      <dsp:txXfrm>
        <a:off x="2935475" y="1722845"/>
        <a:ext cx="2477670" cy="838112"/>
      </dsp:txXfrm>
    </dsp:sp>
    <dsp:sp modelId="{2BFDBA0B-59F5-4D72-805D-A9B2B0E52908}">
      <dsp:nvSpPr>
        <dsp:cNvPr id="0" name=""/>
        <dsp:cNvSpPr/>
      </dsp:nvSpPr>
      <dsp:spPr>
        <a:xfrm>
          <a:off x="6796031" y="2460384"/>
          <a:ext cx="1901468" cy="838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Gathering in the presence of the body</a:t>
          </a:r>
          <a:endParaRPr lang="en-US" sz="1800" b="1" kern="1200" dirty="0"/>
        </a:p>
      </dsp:txBody>
      <dsp:txXfrm>
        <a:off x="6796031" y="2460384"/>
        <a:ext cx="1901468" cy="838112"/>
      </dsp:txXfrm>
    </dsp:sp>
    <dsp:sp modelId="{8776D038-BDA8-461A-88FB-D4AA9306663A}">
      <dsp:nvSpPr>
        <dsp:cNvPr id="0" name=""/>
        <dsp:cNvSpPr/>
      </dsp:nvSpPr>
      <dsp:spPr>
        <a:xfrm>
          <a:off x="5816487" y="4400091"/>
          <a:ext cx="2881012" cy="838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Removal to the Church </a:t>
          </a:r>
          <a:endParaRPr lang="en-US" sz="1800" b="1" kern="1200" dirty="0"/>
        </a:p>
      </dsp:txBody>
      <dsp:txXfrm>
        <a:off x="5816487" y="4400091"/>
        <a:ext cx="2881012" cy="838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23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3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59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0492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561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1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10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65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6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541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7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88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87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8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52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41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6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956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749" y="428897"/>
            <a:ext cx="8825658" cy="3329581"/>
          </a:xfrm>
        </p:spPr>
        <p:txBody>
          <a:bodyPr/>
          <a:lstStyle/>
          <a:p>
            <a:r>
              <a:rPr lang="en-IE" b="1" dirty="0" smtClean="0"/>
              <a:t>Session One</a:t>
            </a:r>
            <a:br>
              <a:rPr lang="en-IE" b="1" dirty="0" smtClean="0"/>
            </a:br>
            <a:r>
              <a:rPr lang="en-IE" b="1" dirty="0" smtClean="0"/>
              <a:t>From Policy </a:t>
            </a:r>
            <a:br>
              <a:rPr lang="en-IE" b="1" dirty="0" smtClean="0"/>
            </a:br>
            <a:r>
              <a:rPr lang="en-IE" b="1" dirty="0" smtClean="0"/>
              <a:t>to Practice 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0189" y="4098111"/>
            <a:ext cx="8825658" cy="861420"/>
          </a:xfrm>
        </p:spPr>
        <p:txBody>
          <a:bodyPr/>
          <a:lstStyle/>
          <a:p>
            <a:r>
              <a:rPr lang="en-IE" b="1" dirty="0" smtClean="0"/>
              <a:t>Implementing Diocesan Policy </a:t>
            </a:r>
            <a:endParaRPr lang="en-IE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77" y="1333665"/>
            <a:ext cx="5146766" cy="51467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6818811" y="2416629"/>
            <a:ext cx="3618412" cy="9541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sz="28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Archdiocese of Dublin</a:t>
            </a:r>
          </a:p>
          <a:p>
            <a:pPr algn="ctr"/>
            <a:r>
              <a:rPr lang="en-IE" sz="2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Funeral Ministry </a:t>
            </a:r>
            <a:endParaRPr lang="en-IE" sz="28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0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01762"/>
          </a:xfrm>
        </p:spPr>
        <p:txBody>
          <a:bodyPr/>
          <a:lstStyle/>
          <a:p>
            <a:r>
              <a:rPr lang="en-IE" b="1" dirty="0" smtClean="0"/>
              <a:t>Rites to ACCOMPANY   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292" y="1554481"/>
            <a:ext cx="6407833" cy="27432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The Christian community accompanies people through providing a ritual framework</a:t>
            </a:r>
          </a:p>
          <a:p>
            <a:r>
              <a:rPr lang="en-IE" sz="2400" dirty="0" smtClean="0"/>
              <a:t>These Rites are acts of public worship</a:t>
            </a:r>
          </a:p>
          <a:p>
            <a:r>
              <a:rPr lang="en-IE" sz="2400" dirty="0" smtClean="0"/>
              <a:t>Three elements are involved in this accompaniment</a:t>
            </a:r>
            <a:endParaRPr lang="en-IE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3944" y="1554480"/>
            <a:ext cx="4730479" cy="414876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IE" dirty="0" smtClean="0"/>
              <a:t>God is </a:t>
            </a:r>
            <a:r>
              <a:rPr lang="en-IE" b="1" dirty="0" smtClean="0"/>
              <a:t>praised</a:t>
            </a:r>
          </a:p>
          <a:p>
            <a:r>
              <a:rPr lang="en-IE" dirty="0" smtClean="0"/>
              <a:t>The Resurrection of Jesus </a:t>
            </a:r>
          </a:p>
          <a:p>
            <a:pPr marL="0" indent="0">
              <a:buNone/>
            </a:pPr>
            <a:r>
              <a:rPr lang="en-IE" dirty="0" smtClean="0"/>
              <a:t>	is </a:t>
            </a:r>
            <a:r>
              <a:rPr lang="en-IE" b="1" dirty="0" smtClean="0"/>
              <a:t>proclaimed</a:t>
            </a:r>
          </a:p>
          <a:p>
            <a:r>
              <a:rPr lang="en-IE" dirty="0" smtClean="0"/>
              <a:t>Conveying the hope of being </a:t>
            </a:r>
            <a:r>
              <a:rPr lang="en-IE" b="1" dirty="0" smtClean="0"/>
              <a:t>gathered</a:t>
            </a:r>
            <a:r>
              <a:rPr lang="en-IE" dirty="0" smtClean="0"/>
              <a:t> together again in God’s kingdom</a:t>
            </a:r>
          </a:p>
          <a:p>
            <a:r>
              <a:rPr lang="en-IE" dirty="0" smtClean="0"/>
              <a:t>Prayers are </a:t>
            </a:r>
            <a:r>
              <a:rPr lang="en-IE" b="1" dirty="0" smtClean="0"/>
              <a:t>offered</a:t>
            </a:r>
          </a:p>
          <a:p>
            <a:pPr lvl="1"/>
            <a:r>
              <a:rPr lang="en-IE" dirty="0" smtClean="0"/>
              <a:t>For the soul of the deceased person</a:t>
            </a:r>
          </a:p>
          <a:p>
            <a:pPr lvl="1"/>
            <a:r>
              <a:rPr lang="en-IE" dirty="0" smtClean="0"/>
              <a:t>Their body is honoured</a:t>
            </a:r>
            <a:endParaRPr lang="en-IE" dirty="0"/>
          </a:p>
          <a:p>
            <a:pPr lvl="1"/>
            <a:r>
              <a:rPr lang="en-IE" dirty="0" smtClean="0"/>
              <a:t>The bereaved are consoled 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930" y="4211411"/>
            <a:ext cx="2532017" cy="22155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6219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primary purpose of the Rites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482" y="1347526"/>
            <a:ext cx="10535695" cy="2623584"/>
          </a:xfrm>
        </p:spPr>
        <p:txBody>
          <a:bodyPr>
            <a:normAutofit/>
          </a:bodyPr>
          <a:lstStyle/>
          <a:p>
            <a:r>
              <a:rPr lang="en-IE" sz="3200" b="1" dirty="0" smtClean="0"/>
              <a:t>Enrichment: </a:t>
            </a:r>
            <a:r>
              <a:rPr lang="en-IE" sz="3200" dirty="0" smtClean="0"/>
              <a:t>of those bereaved and the community </a:t>
            </a:r>
          </a:p>
          <a:p>
            <a:r>
              <a:rPr lang="en-IE" sz="3200" b="1" dirty="0" smtClean="0"/>
              <a:t>Creating space</a:t>
            </a:r>
            <a:r>
              <a:rPr lang="en-IE" sz="3200" dirty="0" smtClean="0"/>
              <a:t>: to express grief</a:t>
            </a:r>
          </a:p>
          <a:p>
            <a:r>
              <a:rPr lang="en-IE" sz="3200" b="1" dirty="0" smtClean="0"/>
              <a:t>Celebrating: </a:t>
            </a:r>
            <a:r>
              <a:rPr lang="en-IE" sz="3200" dirty="0" smtClean="0"/>
              <a:t>the life and memory of the person  </a:t>
            </a:r>
            <a:endParaRPr lang="en-IE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574" y="3971110"/>
            <a:ext cx="3732511" cy="25156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0487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02" y="322089"/>
            <a:ext cx="9882552" cy="1140951"/>
          </a:xfrm>
        </p:spPr>
        <p:txBody>
          <a:bodyPr/>
          <a:lstStyle/>
          <a:p>
            <a:r>
              <a:rPr lang="en-IE" dirty="0" smtClean="0"/>
              <a:t>Initial steps and stages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459521"/>
              </p:ext>
            </p:extLst>
          </p:nvPr>
        </p:nvGraphicFramePr>
        <p:xfrm>
          <a:off x="332602" y="1332412"/>
          <a:ext cx="11632975" cy="5238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374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Support in making choices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63" y="1345475"/>
            <a:ext cx="10998926" cy="2325188"/>
          </a:xfrm>
        </p:spPr>
        <p:txBody>
          <a:bodyPr/>
          <a:lstStyle/>
          <a:p>
            <a:r>
              <a:rPr lang="en-IE" dirty="0" smtClean="0"/>
              <a:t>Enable the bereaved family</a:t>
            </a:r>
          </a:p>
          <a:p>
            <a:r>
              <a:rPr lang="en-IE" dirty="0" smtClean="0"/>
              <a:t>Help them to become aware of the liturgical possibilities</a:t>
            </a:r>
          </a:p>
          <a:p>
            <a:r>
              <a:rPr lang="en-IE" dirty="0" smtClean="0"/>
              <a:t>To discern what is the most appropriate</a:t>
            </a:r>
          </a:p>
          <a:p>
            <a:r>
              <a:rPr lang="en-IE" dirty="0" smtClean="0"/>
              <a:t>OCF 7: Involve the family - 3 options: choice of texts and rites, selection of music, designation of liturgical ministers</a:t>
            </a:r>
          </a:p>
          <a:p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80937176"/>
              </p:ext>
            </p:extLst>
          </p:nvPr>
        </p:nvGraphicFramePr>
        <p:xfrm>
          <a:off x="2200298" y="3924467"/>
          <a:ext cx="7538856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9428">
                  <a:extLst>
                    <a:ext uri="{9D8B030D-6E8A-4147-A177-3AD203B41FA5}">
                      <a16:colId xmlns:a16="http://schemas.microsoft.com/office/drawing/2014/main" val="1837080247"/>
                    </a:ext>
                  </a:extLst>
                </a:gridCol>
                <a:gridCol w="3769428">
                  <a:extLst>
                    <a:ext uri="{9D8B030D-6E8A-4147-A177-3AD203B41FA5}">
                      <a16:colId xmlns:a16="http://schemas.microsoft.com/office/drawing/2014/main" val="13134651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 Funeral Mass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Funeral Service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791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Introductory Rites</a:t>
                      </a:r>
                      <a:endParaRPr lang="en-IE" baseline="0" dirty="0" smtClean="0"/>
                    </a:p>
                    <a:p>
                      <a:r>
                        <a:rPr lang="en-IE" baseline="0" dirty="0" smtClean="0"/>
                        <a:t>Liturgy of the Word</a:t>
                      </a:r>
                    </a:p>
                    <a:p>
                      <a:r>
                        <a:rPr lang="en-IE" baseline="0" dirty="0" smtClean="0"/>
                        <a:t>Liturgy of the Eucharist</a:t>
                      </a:r>
                    </a:p>
                    <a:p>
                      <a:r>
                        <a:rPr lang="en-IE" baseline="0" dirty="0" smtClean="0"/>
                        <a:t>Final Commendation</a:t>
                      </a:r>
                    </a:p>
                    <a:p>
                      <a:endParaRPr lang="en-IE" baseline="0" dirty="0" smtClean="0"/>
                    </a:p>
                    <a:p>
                      <a:r>
                        <a:rPr lang="en-IE" baseline="0" dirty="0" smtClean="0"/>
                        <a:t>Priest presides </a:t>
                      </a: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Introductory Rites</a:t>
                      </a:r>
                      <a:endParaRPr lang="en-IE" baseline="0" dirty="0" smtClean="0"/>
                    </a:p>
                    <a:p>
                      <a:r>
                        <a:rPr lang="en-IE" dirty="0" smtClean="0"/>
                        <a:t>Liturgy of the Word</a:t>
                      </a:r>
                    </a:p>
                    <a:p>
                      <a:r>
                        <a:rPr lang="en-IE" dirty="0" smtClean="0"/>
                        <a:t>Final</a:t>
                      </a:r>
                      <a:r>
                        <a:rPr lang="en-IE" baseline="0" dirty="0" smtClean="0"/>
                        <a:t> Commendation</a:t>
                      </a:r>
                      <a:endParaRPr lang="en-IE" dirty="0" smtClean="0"/>
                    </a:p>
                    <a:p>
                      <a:endParaRPr lang="en-IE" dirty="0" smtClean="0"/>
                    </a:p>
                    <a:p>
                      <a:endParaRPr lang="en-IE" dirty="0" smtClean="0"/>
                    </a:p>
                    <a:p>
                      <a:r>
                        <a:rPr lang="en-IE" dirty="0" smtClean="0"/>
                        <a:t>May be led by a priest, deacon, PPW or other trained lay person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620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8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Role of the Funeral Director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40972"/>
            <a:ext cx="9657967" cy="5007428"/>
          </a:xfrm>
        </p:spPr>
        <p:txBody>
          <a:bodyPr/>
          <a:lstStyle/>
          <a:p>
            <a:r>
              <a:rPr lang="en-IE" dirty="0" smtClean="0"/>
              <a:t>Assist the bereaved after the moment of death until after the burial or cremation</a:t>
            </a:r>
          </a:p>
          <a:p>
            <a:r>
              <a:rPr lang="en-IE" dirty="0" smtClean="0"/>
              <a:t>Twofold role:</a:t>
            </a:r>
          </a:p>
          <a:p>
            <a:r>
              <a:rPr lang="en-IE" dirty="0" smtClean="0"/>
              <a:t>Care of the body of the deceased</a:t>
            </a:r>
          </a:p>
          <a:p>
            <a:r>
              <a:rPr lang="en-IE" dirty="0" smtClean="0"/>
              <a:t>Care of the family of the deceased BY </a:t>
            </a:r>
            <a:r>
              <a:rPr lang="en-IE" b="1" dirty="0" smtClean="0"/>
              <a:t>co-ordinating funeral arrangements </a:t>
            </a:r>
          </a:p>
          <a:p>
            <a:r>
              <a:rPr lang="en-IE" dirty="0" smtClean="0"/>
              <a:t>Some things to keep in mind:</a:t>
            </a:r>
          </a:p>
          <a:p>
            <a:r>
              <a:rPr lang="en-IE" dirty="0" smtClean="0"/>
              <a:t>Changes in society, availability of ministers, family living abroad, etc.</a:t>
            </a:r>
          </a:p>
          <a:p>
            <a:r>
              <a:rPr lang="en-IE" dirty="0" smtClean="0"/>
              <a:t>These will influence funeral arrangements </a:t>
            </a:r>
          </a:p>
          <a:p>
            <a:r>
              <a:rPr lang="en-IE" dirty="0" smtClean="0"/>
              <a:t>Funeral Directors are strongly encouraged to advise the family to discuss possibilities with the Priest and Funeral Ministry Team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234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Words of Appreciation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1" y="1459683"/>
            <a:ext cx="4396339" cy="4195763"/>
          </a:xfrm>
        </p:spPr>
        <p:txBody>
          <a:bodyPr/>
          <a:lstStyle/>
          <a:p>
            <a:r>
              <a:rPr lang="en-IE" dirty="0" smtClean="0"/>
              <a:t>Not part of the Rite</a:t>
            </a:r>
          </a:p>
          <a:p>
            <a:r>
              <a:rPr lang="en-IE" dirty="0" smtClean="0"/>
              <a:t>But a local </a:t>
            </a:r>
            <a:r>
              <a:rPr lang="en-IE" b="1" dirty="0" smtClean="0"/>
              <a:t>CUSTOM</a:t>
            </a:r>
          </a:p>
          <a:p>
            <a:r>
              <a:rPr lang="en-IE" dirty="0" smtClean="0"/>
              <a:t>Key guidelines</a:t>
            </a:r>
          </a:p>
          <a:p>
            <a:r>
              <a:rPr lang="en-IE" dirty="0" smtClean="0"/>
              <a:t>1. Sensitivity</a:t>
            </a:r>
          </a:p>
          <a:p>
            <a:r>
              <a:rPr lang="en-IE" dirty="0" smtClean="0"/>
              <a:t>2. Uplifting and Charitable</a:t>
            </a:r>
          </a:p>
          <a:p>
            <a:r>
              <a:rPr lang="en-IE" dirty="0" smtClean="0"/>
              <a:t>3. A spirit of appreciation</a:t>
            </a:r>
          </a:p>
          <a:p>
            <a:endParaRPr lang="en-IE" dirty="0"/>
          </a:p>
          <a:p>
            <a:r>
              <a:rPr lang="en-IE" dirty="0" smtClean="0"/>
              <a:t>It is </a:t>
            </a:r>
            <a:r>
              <a:rPr lang="en-IE" b="1" dirty="0" smtClean="0"/>
              <a:t>essential</a:t>
            </a:r>
            <a:r>
              <a:rPr lang="en-IE" dirty="0" smtClean="0"/>
              <a:t> that the family are given guidelines for this 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8754" y="1229309"/>
            <a:ext cx="7197635" cy="5484999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IE" b="1" dirty="0" smtClean="0"/>
              <a:t>BASIC GUIDELINES</a:t>
            </a:r>
          </a:p>
          <a:p>
            <a:r>
              <a:rPr lang="en-IE" dirty="0" smtClean="0"/>
              <a:t>First, this is not an obligatory aspect </a:t>
            </a:r>
          </a:p>
          <a:p>
            <a:r>
              <a:rPr lang="en-IE" dirty="0" smtClean="0"/>
              <a:t>Families should feel free not to have one</a:t>
            </a:r>
          </a:p>
          <a:p>
            <a:r>
              <a:rPr lang="en-IE" dirty="0" smtClean="0"/>
              <a:t>Keep it brief</a:t>
            </a:r>
          </a:p>
          <a:p>
            <a:r>
              <a:rPr lang="en-IE" dirty="0" smtClean="0"/>
              <a:t>No more than five minutes</a:t>
            </a:r>
          </a:p>
          <a:p>
            <a:r>
              <a:rPr lang="en-IE" dirty="0" smtClean="0"/>
              <a:t>Written down</a:t>
            </a:r>
          </a:p>
          <a:p>
            <a:r>
              <a:rPr lang="en-IE" dirty="0" smtClean="0"/>
              <a:t>Delivered by one person </a:t>
            </a:r>
          </a:p>
          <a:p>
            <a:r>
              <a:rPr lang="en-IE" dirty="0" smtClean="0"/>
              <a:t>Mention only tribute to the deceased and thanks for those who have helped or supported the family</a:t>
            </a:r>
          </a:p>
          <a:p>
            <a:r>
              <a:rPr lang="en-IE" b="1" dirty="0" smtClean="0"/>
              <a:t>APPROPRIATE TIMES for this:</a:t>
            </a:r>
          </a:p>
          <a:p>
            <a:r>
              <a:rPr lang="en-IE" dirty="0" smtClean="0"/>
              <a:t>At the Reception of the Body</a:t>
            </a:r>
          </a:p>
          <a:p>
            <a:r>
              <a:rPr lang="en-IE" dirty="0" smtClean="0"/>
              <a:t>At the conclusion of the Funeral Mass</a:t>
            </a:r>
          </a:p>
          <a:p>
            <a:r>
              <a:rPr lang="en-IE" dirty="0" smtClean="0"/>
              <a:t>At the Crematorium or Graveside 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3061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REFLECT and CHAT 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0606"/>
            <a:ext cx="11090366" cy="4667794"/>
          </a:xfrm>
        </p:spPr>
        <p:txBody>
          <a:bodyPr>
            <a:normAutofit/>
          </a:bodyPr>
          <a:lstStyle/>
          <a:p>
            <a:r>
              <a:rPr lang="en-IE" b="1" dirty="0" smtClean="0"/>
              <a:t>1. </a:t>
            </a:r>
            <a:r>
              <a:rPr lang="en-IE" b="1" dirty="0"/>
              <a:t>How do people find out about arranging a Funeral in the parish if they have a bereavement? </a:t>
            </a:r>
            <a:endParaRPr lang="en-IE" b="1" dirty="0" smtClean="0"/>
          </a:p>
          <a:p>
            <a:endParaRPr lang="en-IE" b="1" dirty="0"/>
          </a:p>
          <a:p>
            <a:endParaRPr lang="en-IE" b="1" dirty="0" smtClean="0"/>
          </a:p>
          <a:p>
            <a:endParaRPr lang="en-IE" b="1" dirty="0"/>
          </a:p>
          <a:p>
            <a:endParaRPr lang="en-IE" b="1" dirty="0"/>
          </a:p>
          <a:p>
            <a:r>
              <a:rPr lang="en-IE" b="1" dirty="0" smtClean="0"/>
              <a:t>2. </a:t>
            </a:r>
            <a:r>
              <a:rPr lang="en-IE" b="1" dirty="0"/>
              <a:t>W</a:t>
            </a:r>
            <a:r>
              <a:rPr lang="en-IE" b="1" dirty="0" smtClean="0"/>
              <a:t>hat </a:t>
            </a:r>
            <a:r>
              <a:rPr lang="en-IE" b="1" dirty="0" smtClean="0"/>
              <a:t>would initial steps and stages </a:t>
            </a:r>
            <a:r>
              <a:rPr lang="en-IE" b="1" dirty="0" smtClean="0"/>
              <a:t>of support look </a:t>
            </a:r>
            <a:r>
              <a:rPr lang="en-IE" b="1" dirty="0" smtClean="0"/>
              <a:t>like in your parish </a:t>
            </a:r>
            <a:r>
              <a:rPr lang="en-IE" b="1" dirty="0" smtClean="0"/>
              <a:t>context?</a:t>
            </a:r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394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261</TotalTime>
  <Words>420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Century Gothic</vt:lpstr>
      <vt:lpstr>Wingdings 3</vt:lpstr>
      <vt:lpstr>Ion</vt:lpstr>
      <vt:lpstr>Session One From Policy  to Practice </vt:lpstr>
      <vt:lpstr>Rites to ACCOMPANY   </vt:lpstr>
      <vt:lpstr>The primary purpose of the Rites</vt:lpstr>
      <vt:lpstr>Initial steps and stages</vt:lpstr>
      <vt:lpstr>Support in making choices</vt:lpstr>
      <vt:lpstr>The Role of the Funeral Director </vt:lpstr>
      <vt:lpstr>Words of Appreciation </vt:lpstr>
      <vt:lpstr>REFLECT and CHAT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Carroll</dc:creator>
  <cp:lastModifiedBy>Patricia Carroll</cp:lastModifiedBy>
  <cp:revision>22</cp:revision>
  <cp:lastPrinted>2019-01-14T12:24:17Z</cp:lastPrinted>
  <dcterms:created xsi:type="dcterms:W3CDTF">2018-12-06T15:37:32Z</dcterms:created>
  <dcterms:modified xsi:type="dcterms:W3CDTF">2019-01-18T12:59:42Z</dcterms:modified>
</cp:coreProperties>
</file>