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t>Junior infants4-6-senior infants 6-7 First and second class ks1- third forth and fifth class KS2….   Sixth class high school…. Pupils with Special Educational needs in our school.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r>
              <a:t>As teachers the RE curriculum is Quality of care? Quality of relationships? Meeting the needs of the pupils, caring about the child having an excellent relationship with the pupils, especially the most challenging pupils, pupils with behaviour problems.  Prayer, learning prayers, saying prayers throughout the day, prayer services. Preparing pupils for the Sacraments, Catechesis and Grow in love programme.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p>
            <a:r>
              <a:t>Delivering the curriculum to pupils with Special educational needs, quality of care! Quality of relationships! Difficulties pupils have accessing are, moderate learning difficulties impact reading understanding, recall memory, taking things literally, (prayer after Holy Communion, I am a sinner….social anxiety big groups, sensory issues, what is happening next and attention span.  Strengths, excellent with visuals, love stories, excellent sense of ceremony, love routine loving and caring nature…. Matthew non verbal, Oisin and the picture, Hannah and the priest garments.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t>Show items/ board describe resources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t>Moving forward what we need/like for our pupils would be a teacher tool box/ component built into grow in love for our pupils that would include all of these things to help us to deliver the RE curriculum affectively. For example theme of Jesus, Jesus the teacher, Jesus the healer pages to colour, parables and stories with visuals to match….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9"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90" name="Picture Placeholder 2"/>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91"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9" name="Title Text"/>
          <p:cNvSpPr txBox="1">
            <a:spLocks noGrp="1"/>
          </p:cNvSpPr>
          <p:nvPr>
            <p:ph type="title"/>
          </p:nvPr>
        </p:nvSpPr>
        <p:spPr>
          <a:prstGeom prst="rect">
            <a:avLst/>
          </a:prstGeom>
        </p:spPr>
        <p:txBody>
          <a:bodyPr/>
          <a:lstStyle/>
          <a:p>
            <a:r>
              <a:t>Title Text</a:t>
            </a:r>
          </a:p>
        </p:txBody>
      </p:sp>
      <p:sp>
        <p:nvSpPr>
          <p:cNvPr id="10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9"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0">
    <p:bg>
      <p:bgPr>
        <a:solidFill>
          <a:srgbClr val="414141"/>
        </a:solidFill>
        <a:effectLst/>
      </p:bgPr>
    </p:bg>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9"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0"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1" name="Text Placeholder 3"/>
          <p:cNvSpPr>
            <a:spLocks noGrp="1"/>
          </p:cNvSpPr>
          <p:nvPr>
            <p:ph type="body" sz="quarter" idx="13"/>
          </p:nvPr>
        </p:nvSpPr>
        <p:spPr>
          <a:xfrm>
            <a:off x="839786" y="2057400"/>
            <a:ext cx="3932241" cy="3811588"/>
          </a:xfrm>
          <a:prstGeom prst="rect">
            <a:avLst/>
          </a:prstGeom>
        </p:spPr>
        <p:txBody>
          <a:bodyPr/>
          <a:lstStyle/>
          <a:p>
            <a:endParaRP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21"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uk/url?sa=i&amp;rct=j&amp;q=&amp;esrc=s&amp;source=images&amp;cd=&amp;ved=2ahUKEwjF8JGN0fbmAhVFURUIHSHgDtwQjRx6BAgBEAQ&amp;url=https://sjbyonkers.org/penance-first-penance&amp;psig=AOvVaw1OQ94GnGg639cFZ3Zx2P5H&amp;ust=1578663262262729"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4.png"/><Relationship Id="rId5" Type="http://schemas.openxmlformats.org/officeDocument/2006/relationships/image" Target="../media/image17.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7"/>
          <p:cNvSpPr/>
          <p:nvPr/>
        </p:nvSpPr>
        <p:spPr>
          <a:xfrm>
            <a:off x="1" y="0"/>
            <a:ext cx="10022124" cy="6858000"/>
          </a:xfrm>
          <a:prstGeom prst="rect">
            <a:avLst/>
          </a:prstGeom>
          <a:gradFill>
            <a:gsLst>
              <a:gs pos="0">
                <a:schemeClr val="accent1">
                  <a:alpha val="82000"/>
                </a:schemeClr>
              </a:gs>
              <a:gs pos="25000">
                <a:schemeClr val="accent1">
                  <a:alpha val="60000"/>
                </a:schemeClr>
              </a:gs>
              <a:gs pos="94000">
                <a:srgbClr val="AFABAB"/>
              </a:gs>
              <a:gs pos="100000">
                <a:srgbClr val="AFABAB"/>
              </a:gs>
            </a:gsLst>
            <a:lin ang="4200000"/>
          </a:gradFill>
          <a:ln w="12700">
            <a:miter lim="400000"/>
          </a:ln>
        </p:spPr>
        <p:txBody>
          <a:bodyPr lIns="45718" tIns="45718" rIns="45718" bIns="45718" anchor="ctr"/>
          <a:lstStyle/>
          <a:p>
            <a:pPr algn="ctr">
              <a:defRPr>
                <a:solidFill>
                  <a:srgbClr val="FFFFFF"/>
                </a:solidFill>
                <a:latin typeface="+mj-lt"/>
                <a:ea typeface="+mj-ea"/>
                <a:cs typeface="+mj-cs"/>
                <a:sym typeface="Calibri"/>
              </a:defRPr>
            </a:pPr>
            <a:endParaRPr/>
          </a:p>
        </p:txBody>
      </p:sp>
      <p:pic>
        <p:nvPicPr>
          <p:cNvPr id="120" name="Picture 19" descr="Picture 1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1" name="Subtitle 2"/>
          <p:cNvSpPr txBox="1">
            <a:spLocks noGrp="1"/>
          </p:cNvSpPr>
          <p:nvPr>
            <p:ph type="subTitle" sz="quarter" idx="1"/>
          </p:nvPr>
        </p:nvSpPr>
        <p:spPr>
          <a:xfrm>
            <a:off x="4996873" y="3334075"/>
            <a:ext cx="6110190" cy="1154798"/>
          </a:xfrm>
          <a:prstGeom prst="rect">
            <a:avLst/>
          </a:prstGeom>
        </p:spPr>
        <p:txBody>
          <a:bodyPr anchor="b">
            <a:normAutofit/>
          </a:bodyPr>
          <a:lstStyle/>
          <a:p>
            <a:pPr algn="l">
              <a:defRPr sz="1800"/>
            </a:pPr>
            <a:r>
              <a:rPr lang="en-IE" dirty="0" smtClean="0"/>
              <a:t>This </a:t>
            </a:r>
            <a:r>
              <a:rPr lang="en-IE" dirty="0" err="1" smtClean="0"/>
              <a:t>ppt</a:t>
            </a:r>
            <a:r>
              <a:rPr lang="en-IE" dirty="0" smtClean="0"/>
              <a:t> was shared by a teacher teaching in the area of special ed. She has agreed to allow it to be on our web and is sharing some samples of work she does with the children in teaching RE</a:t>
            </a:r>
            <a:endParaRPr dirty="0"/>
          </a:p>
        </p:txBody>
      </p:sp>
      <p:sp>
        <p:nvSpPr>
          <p:cNvPr id="122" name="Title 1"/>
          <p:cNvSpPr txBox="1">
            <a:spLocks noGrp="1"/>
          </p:cNvSpPr>
          <p:nvPr>
            <p:ph type="ctrTitle"/>
          </p:nvPr>
        </p:nvSpPr>
        <p:spPr>
          <a:xfrm>
            <a:off x="5445297" y="4592325"/>
            <a:ext cx="5946582" cy="1514187"/>
          </a:xfrm>
          <a:prstGeom prst="rect">
            <a:avLst/>
          </a:prstGeom>
        </p:spPr>
        <p:txBody>
          <a:bodyPr anchor="t"/>
          <a:lstStyle>
            <a:lvl1pPr algn="r">
              <a:defRPr sz="3400">
                <a:latin typeface="+mj-lt"/>
                <a:ea typeface="+mj-ea"/>
                <a:cs typeface="+mj-cs"/>
                <a:sym typeface="Calibri"/>
              </a:defRPr>
            </a:lvl1pPr>
          </a:lstStyle>
          <a:p>
            <a:r>
              <a:t>Delivering the RE Curriculum to Pupils With Special Educational Needs </a:t>
            </a:r>
          </a:p>
        </p:txBody>
      </p:sp>
      <p:sp>
        <p:nvSpPr>
          <p:cNvPr id="123" name="Freeform 57"/>
          <p:cNvSpPr/>
          <p:nvPr/>
        </p:nvSpPr>
        <p:spPr>
          <a:xfrm>
            <a:off x="-1" y="1580217"/>
            <a:ext cx="4383461" cy="5287259"/>
          </a:xfrm>
          <a:custGeom>
            <a:avLst/>
            <a:gdLst/>
            <a:ahLst/>
            <a:cxnLst>
              <a:cxn ang="0">
                <a:pos x="wd2" y="hd2"/>
              </a:cxn>
              <a:cxn ang="5400000">
                <a:pos x="wd2" y="hd2"/>
              </a:cxn>
              <a:cxn ang="10800000">
                <a:pos x="wd2" y="hd2"/>
              </a:cxn>
              <a:cxn ang="16200000">
                <a:pos x="wd2" y="hd2"/>
              </a:cxn>
            </a:cxnLst>
            <a:rect l="0" t="0" r="r" b="b"/>
            <a:pathLst>
              <a:path w="21600" h="21600" extrusionOk="0">
                <a:moveTo>
                  <a:pt x="7413" y="0"/>
                </a:moveTo>
                <a:cubicBezTo>
                  <a:pt x="15248" y="0"/>
                  <a:pt x="21600" y="5266"/>
                  <a:pt x="21600" y="11762"/>
                </a:cubicBezTo>
                <a:cubicBezTo>
                  <a:pt x="21600" y="15821"/>
                  <a:pt x="19119" y="19401"/>
                  <a:pt x="15345" y="21514"/>
                </a:cubicBezTo>
                <a:lnTo>
                  <a:pt x="15175" y="21600"/>
                </a:lnTo>
                <a:lnTo>
                  <a:pt x="0" y="21600"/>
                </a:lnTo>
                <a:lnTo>
                  <a:pt x="0" y="1748"/>
                </a:lnTo>
                <a:lnTo>
                  <a:pt x="651" y="1420"/>
                </a:lnTo>
                <a:cubicBezTo>
                  <a:pt x="2661" y="514"/>
                  <a:pt x="4965" y="0"/>
                  <a:pt x="7413" y="0"/>
                </a:cubicBezTo>
                <a:close/>
              </a:path>
            </a:pathLst>
          </a:custGeom>
          <a:solidFill>
            <a:srgbClr val="FFFFFF"/>
          </a:solidFill>
          <a:ln w="12700">
            <a:solidFill>
              <a:srgbClr val="B1B9C9"/>
            </a:solidFill>
            <a:miter/>
          </a:ln>
        </p:spPr>
        <p:txBody>
          <a:bodyPr lIns="45718" tIns="45718" rIns="45718" bIns="45718" anchor="ctr"/>
          <a:lstStyle/>
          <a:p>
            <a:pPr algn="ctr">
              <a:defRPr>
                <a:solidFill>
                  <a:srgbClr val="FFFFFF"/>
                </a:solidFill>
                <a:latin typeface="+mj-lt"/>
                <a:ea typeface="+mj-ea"/>
                <a:cs typeface="+mj-cs"/>
                <a:sym typeface="Calibri"/>
              </a:defRPr>
            </a:pPr>
            <a:endParaRPr/>
          </a:p>
        </p:txBody>
      </p:sp>
      <p:sp>
        <p:nvSpPr>
          <p:cNvPr id="124" name="Freeform: Shape 23"/>
          <p:cNvSpPr/>
          <p:nvPr/>
        </p:nvSpPr>
        <p:spPr>
          <a:xfrm>
            <a:off x="4712945" y="-2"/>
            <a:ext cx="4185115" cy="3170100"/>
          </a:xfrm>
          <a:custGeom>
            <a:avLst/>
            <a:gdLst/>
            <a:ahLst/>
            <a:cxnLst>
              <a:cxn ang="0">
                <a:pos x="wd2" y="hd2"/>
              </a:cxn>
              <a:cxn ang="5400000">
                <a:pos x="wd2" y="hd2"/>
              </a:cxn>
              <a:cxn ang="10800000">
                <a:pos x="wd2" y="hd2"/>
              </a:cxn>
              <a:cxn ang="16200000">
                <a:pos x="wd2" y="hd2"/>
              </a:cxn>
            </a:cxnLst>
            <a:rect l="0" t="0" r="r" b="b"/>
            <a:pathLst>
              <a:path w="21600" h="21600" extrusionOk="0">
                <a:moveTo>
                  <a:pt x="1555" y="0"/>
                </a:moveTo>
                <a:lnTo>
                  <a:pt x="20045" y="0"/>
                </a:lnTo>
                <a:lnTo>
                  <a:pt x="20296" y="546"/>
                </a:lnTo>
                <a:cubicBezTo>
                  <a:pt x="21128" y="2566"/>
                  <a:pt x="21600" y="4881"/>
                  <a:pt x="21600" y="7342"/>
                </a:cubicBezTo>
                <a:cubicBezTo>
                  <a:pt x="21600" y="15216"/>
                  <a:pt x="16765" y="21600"/>
                  <a:pt x="10800" y="21600"/>
                </a:cubicBezTo>
                <a:cubicBezTo>
                  <a:pt x="4835" y="21600"/>
                  <a:pt x="0" y="15216"/>
                  <a:pt x="0" y="7342"/>
                </a:cubicBezTo>
                <a:cubicBezTo>
                  <a:pt x="0" y="4881"/>
                  <a:pt x="472" y="2566"/>
                  <a:pt x="1304" y="546"/>
                </a:cubicBezTo>
                <a:close/>
              </a:path>
            </a:pathLst>
          </a:custGeom>
          <a:solidFill>
            <a:srgbClr val="FFFFFF"/>
          </a:solidFill>
          <a:ln w="12700">
            <a:solidFill>
              <a:srgbClr val="B1B9C9"/>
            </a:solidFill>
            <a:miter/>
          </a:ln>
        </p:spPr>
        <p:txBody>
          <a:bodyPr lIns="45718" tIns="45718" rIns="45718" bIns="45718" anchor="ctr"/>
          <a:lstStyle/>
          <a:p>
            <a:pPr algn="ctr">
              <a:defRPr>
                <a:solidFill>
                  <a:srgbClr val="FFFFFF"/>
                </a:solidFill>
                <a:latin typeface="+mj-lt"/>
                <a:ea typeface="+mj-ea"/>
                <a:cs typeface="+mj-cs"/>
                <a:sym typeface="Calibri"/>
              </a:defRPr>
            </a:pPr>
            <a:endParaRPr/>
          </a:p>
        </p:txBody>
      </p:sp>
      <p:pic>
        <p:nvPicPr>
          <p:cNvPr id="125" name="Picture 4" descr="Picture 4"/>
          <p:cNvPicPr>
            <a:picLocks noChangeAspect="1"/>
          </p:cNvPicPr>
          <p:nvPr/>
        </p:nvPicPr>
        <p:blipFill>
          <a:blip r:embed="rId3">
            <a:extLst/>
          </a:blip>
          <a:stretch>
            <a:fillRect/>
          </a:stretch>
        </p:blipFill>
        <p:spPr>
          <a:xfrm>
            <a:off x="5418594" y="645766"/>
            <a:ext cx="2754250" cy="1232528"/>
          </a:xfrm>
          <a:prstGeom prst="rect">
            <a:avLst/>
          </a:prstGeom>
          <a:ln w="12700">
            <a:miter lim="400000"/>
          </a:ln>
        </p:spPr>
      </p:pic>
      <p:pic>
        <p:nvPicPr>
          <p:cNvPr id="126" name="Picture 5" descr="Picture 5"/>
          <p:cNvPicPr>
            <a:picLocks noChangeAspect="1"/>
          </p:cNvPicPr>
          <p:nvPr/>
        </p:nvPicPr>
        <p:blipFill>
          <a:blip r:embed="rId4">
            <a:extLst/>
          </a:blip>
          <a:stretch>
            <a:fillRect/>
          </a:stretch>
        </p:blipFill>
        <p:spPr>
          <a:xfrm>
            <a:off x="323181" y="2839030"/>
            <a:ext cx="3163437" cy="316343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ontent Placeholder 2"/>
          <p:cNvSpPr txBox="1">
            <a:spLocks noGrp="1"/>
          </p:cNvSpPr>
          <p:nvPr>
            <p:ph type="body" idx="1"/>
          </p:nvPr>
        </p:nvSpPr>
        <p:spPr>
          <a:xfrm>
            <a:off x="2238702" y="377687"/>
            <a:ext cx="9429837" cy="6102626"/>
          </a:xfrm>
          <a:prstGeom prst="rect">
            <a:avLst/>
          </a:prstGeom>
        </p:spPr>
        <p:txBody>
          <a:bodyPr/>
          <a:lstStyle/>
          <a:p>
            <a:pPr marL="0" indent="0">
              <a:spcBef>
                <a:spcPts val="0"/>
              </a:spcBef>
              <a:buSzTx/>
              <a:buNone/>
              <a:defRPr sz="2400" b="1" u="sng">
                <a:solidFill>
                  <a:srgbClr val="2E75B6"/>
                </a:solidFill>
              </a:defRPr>
            </a:pPr>
            <a:r>
              <a:t>Song: Circle of Friends</a:t>
            </a:r>
          </a:p>
          <a:p>
            <a:pPr marL="0" indent="0">
              <a:spcBef>
                <a:spcPts val="0"/>
              </a:spcBef>
              <a:buSzTx/>
              <a:buNone/>
              <a:defRPr sz="2400"/>
            </a:pPr>
            <a:r>
              <a:t>You have friends, you are not alone</a:t>
            </a:r>
          </a:p>
          <a:p>
            <a:pPr marL="0" indent="0">
              <a:spcBef>
                <a:spcPts val="0"/>
              </a:spcBef>
              <a:buSzTx/>
              <a:buNone/>
              <a:defRPr sz="2400"/>
            </a:pPr>
            <a:r>
              <a:t>Thanks to them, you’re not on your own</a:t>
            </a:r>
          </a:p>
          <a:p>
            <a:pPr marL="0" indent="0">
              <a:spcBef>
                <a:spcPts val="0"/>
              </a:spcBef>
              <a:buSzTx/>
              <a:buNone/>
              <a:defRPr sz="2400"/>
            </a:pPr>
            <a:r>
              <a:t>You are strong even when you feel small</a:t>
            </a:r>
          </a:p>
          <a:p>
            <a:pPr marL="0" indent="0">
              <a:spcBef>
                <a:spcPts val="0"/>
              </a:spcBef>
              <a:buSzTx/>
              <a:buNone/>
              <a:defRPr sz="2400"/>
            </a:pPr>
            <a:r>
              <a:t>From the rain they will shelter you</a:t>
            </a:r>
          </a:p>
          <a:p>
            <a:pPr marL="0" indent="0">
              <a:spcBef>
                <a:spcPts val="0"/>
              </a:spcBef>
              <a:buSzTx/>
              <a:buNone/>
              <a:defRPr sz="2400"/>
            </a:pPr>
            <a:r>
              <a:t>In your pain they will comfort you</a:t>
            </a:r>
          </a:p>
          <a:p>
            <a:pPr marL="0" indent="0">
              <a:spcBef>
                <a:spcPts val="0"/>
              </a:spcBef>
              <a:buSzTx/>
              <a:buNone/>
              <a:defRPr sz="2400"/>
            </a:pPr>
            <a:r>
              <a:t>They will always pick you up when you fall</a:t>
            </a:r>
          </a:p>
          <a:p>
            <a:pPr marL="0" indent="0">
              <a:spcBef>
                <a:spcPts val="0"/>
              </a:spcBef>
              <a:buSzTx/>
              <a:buNone/>
              <a:defRPr sz="2400"/>
            </a:pPr>
            <a:endParaRPr/>
          </a:p>
          <a:p>
            <a:pPr marL="0" indent="0">
              <a:spcBef>
                <a:spcPts val="0"/>
              </a:spcBef>
              <a:buSzTx/>
              <a:buNone/>
              <a:defRPr sz="2400"/>
            </a:pPr>
            <a:r>
              <a:t>Circle of friends all around you</a:t>
            </a:r>
          </a:p>
          <a:p>
            <a:pPr marL="0" indent="0">
              <a:spcBef>
                <a:spcPts val="0"/>
              </a:spcBef>
              <a:buSzTx/>
              <a:buNone/>
              <a:defRPr sz="2400"/>
            </a:pPr>
            <a:r>
              <a:t>Circle of friends, strong and true</a:t>
            </a:r>
          </a:p>
          <a:p>
            <a:pPr marL="0" indent="0">
              <a:spcBef>
                <a:spcPts val="0"/>
              </a:spcBef>
              <a:buSzTx/>
              <a:buNone/>
              <a:defRPr sz="2400"/>
            </a:pPr>
            <a:r>
              <a:t>Circle of friends, always there for you </a:t>
            </a:r>
          </a:p>
          <a:p>
            <a:pPr marL="0" indent="0">
              <a:spcBef>
                <a:spcPts val="0"/>
              </a:spcBef>
              <a:buSzTx/>
              <a:buNone/>
              <a:defRPr sz="2400"/>
            </a:pPr>
            <a:endParaRPr/>
          </a:p>
          <a:p>
            <a:pPr marL="0" indent="0">
              <a:spcBef>
                <a:spcPts val="0"/>
              </a:spcBef>
              <a:buSzTx/>
              <a:buNone/>
              <a:defRPr sz="2400"/>
            </a:pPr>
            <a:r>
              <a:t>Even when you are far apart</a:t>
            </a:r>
          </a:p>
          <a:p>
            <a:pPr marL="0" indent="0">
              <a:spcBef>
                <a:spcPts val="0"/>
              </a:spcBef>
              <a:buSzTx/>
              <a:buNone/>
              <a:defRPr sz="2400"/>
            </a:pPr>
            <a:r>
              <a:t>To your friends, you’re joined heart to heart</a:t>
            </a:r>
          </a:p>
          <a:p>
            <a:pPr marL="0" indent="0">
              <a:spcBef>
                <a:spcPts val="0"/>
              </a:spcBef>
              <a:buSzTx/>
              <a:buNone/>
              <a:defRPr sz="2400"/>
            </a:pPr>
            <a:r>
              <a:t>Far away you are not on your own</a:t>
            </a:r>
          </a:p>
          <a:p>
            <a:pPr marL="0" indent="0">
              <a:spcBef>
                <a:spcPts val="0"/>
              </a:spcBef>
              <a:buSzTx/>
              <a:buNone/>
              <a:defRPr sz="2400"/>
            </a:pPr>
            <a:r>
              <a:t>You’re not there but they think of you</a:t>
            </a:r>
          </a:p>
          <a:p>
            <a:pPr marL="0" indent="0">
              <a:spcBef>
                <a:spcPts val="0"/>
              </a:spcBef>
              <a:buSzTx/>
              <a:buNone/>
              <a:defRPr sz="2400"/>
            </a:pPr>
            <a:r>
              <a:t>In their prayers they remember you</a:t>
            </a:r>
          </a:p>
          <a:p>
            <a:pPr marL="0" indent="0">
              <a:spcBef>
                <a:spcPts val="0"/>
              </a:spcBef>
              <a:buSzTx/>
              <a:buNone/>
              <a:defRPr sz="2400"/>
            </a:pPr>
            <a:r>
              <a:t>You are never ever truly alone.  </a:t>
            </a:r>
          </a:p>
        </p:txBody>
      </p:sp>
      <p:pic>
        <p:nvPicPr>
          <p:cNvPr id="195" name="Picture 9" descr="Picture 9"/>
          <p:cNvPicPr>
            <a:picLocks noChangeAspect="1"/>
          </p:cNvPicPr>
          <p:nvPr/>
        </p:nvPicPr>
        <p:blipFill>
          <a:blip r:embed="rId4">
            <a:extLst/>
          </a:blip>
          <a:srcRect l="4782" t="53273" r="81992" b="28104"/>
          <a:stretch>
            <a:fillRect/>
          </a:stretch>
        </p:blipFill>
        <p:spPr>
          <a:xfrm>
            <a:off x="9081785" y="735495"/>
            <a:ext cx="2288583" cy="2133326"/>
          </a:xfrm>
          <a:prstGeom prst="rect">
            <a:avLst/>
          </a:prstGeom>
          <a:ln w="12700">
            <a:miter lim="400000"/>
          </a:ln>
        </p:spPr>
      </p:pic>
      <p:pic>
        <p:nvPicPr>
          <p:cNvPr id="196" name="Picture 10" descr="Picture 10"/>
          <p:cNvPicPr>
            <a:picLocks noChangeAspect="1"/>
          </p:cNvPicPr>
          <p:nvPr/>
        </p:nvPicPr>
        <p:blipFill>
          <a:blip r:embed="rId5">
            <a:extLst/>
          </a:blip>
          <a:srcRect l="6648" t="45421" r="66429" b="19570"/>
          <a:stretch>
            <a:fillRect/>
          </a:stretch>
        </p:blipFill>
        <p:spPr>
          <a:xfrm>
            <a:off x="9952086" y="1420203"/>
            <a:ext cx="1243694" cy="1259445"/>
          </a:xfrm>
          <a:prstGeom prst="rect">
            <a:avLst/>
          </a:prstGeom>
          <a:ln w="12700">
            <a:miter lim="400000"/>
          </a:ln>
        </p:spPr>
      </p:pic>
      <p:pic>
        <p:nvPicPr>
          <p:cNvPr id="197" name="Circle of Friends " descr="Circle of Friends "/>
          <p:cNvPicPr>
            <a:picLocks/>
          </p:cNvPicPr>
          <p:nvPr>
            <a:audioFile r:link="rId2"/>
            <p:extLst>
              <p:ext uri="{DAA4B4D4-6D71-4841-9C94-3DE7FCFB9230}">
                <p14:media xmlns:p14="http://schemas.microsoft.com/office/powerpoint/2010/main" r:embed="rId1"/>
              </p:ext>
            </p:extLst>
          </p:nvPr>
        </p:nvPicPr>
        <p:blipFill>
          <a:blip r:embed="rId6">
            <a:extLst/>
          </a:blip>
          <a:stretch>
            <a:fillRect/>
          </a:stretch>
        </p:blipFill>
        <p:spPr>
          <a:xfrm>
            <a:off x="1045778" y="125895"/>
            <a:ext cx="571501"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768888" fill="hold"/>
                                        <p:tgtEl>
                                          <p:spTgt spid="1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cTn>
                <p:tgtEl>
                  <p:spTgt spid="19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5" descr="Picture 5"/>
          <p:cNvPicPr>
            <a:picLocks noChangeAspect="1"/>
          </p:cNvPicPr>
          <p:nvPr/>
        </p:nvPicPr>
        <p:blipFill>
          <a:blip r:embed="rId3">
            <a:extLst/>
          </a:blip>
          <a:srcRect r="926"/>
          <a:stretch>
            <a:fillRect/>
          </a:stretch>
        </p:blipFill>
        <p:spPr>
          <a:xfrm>
            <a:off x="20" y="8"/>
            <a:ext cx="4637226" cy="6857992"/>
          </a:xfrm>
          <a:prstGeom prst="rect">
            <a:avLst/>
          </a:prstGeom>
          <a:ln w="12700">
            <a:miter lim="400000"/>
          </a:ln>
        </p:spPr>
      </p:pic>
      <p:sp>
        <p:nvSpPr>
          <p:cNvPr id="200" name="Rectangle 9"/>
          <p:cNvSpPr/>
          <p:nvPr/>
        </p:nvSpPr>
        <p:spPr>
          <a:xfrm>
            <a:off x="4637246" y="0"/>
            <a:ext cx="7554756" cy="6858000"/>
          </a:xfrm>
          <a:prstGeom prst="rect">
            <a:avLst/>
          </a:prstGeom>
          <a:solidFill>
            <a:srgbClr val="262626"/>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endParaRPr/>
          </a:p>
        </p:txBody>
      </p:sp>
      <p:sp>
        <p:nvSpPr>
          <p:cNvPr id="201" name="TextBox 3"/>
          <p:cNvSpPr txBox="1"/>
          <p:nvPr/>
        </p:nvSpPr>
        <p:spPr>
          <a:xfrm>
            <a:off x="5277327" y="640081"/>
            <a:ext cx="6274593" cy="33516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lvl1pPr defTabSz="877822">
              <a:lnSpc>
                <a:spcPct val="90000"/>
              </a:lnSpc>
              <a:spcBef>
                <a:spcPts val="500"/>
              </a:spcBef>
              <a:defRPr sz="5700">
                <a:solidFill>
                  <a:srgbClr val="FFFFFF"/>
                </a:solidFill>
                <a:latin typeface="Calibri Light"/>
                <a:ea typeface="Calibri Light"/>
                <a:cs typeface="Calibri Light"/>
                <a:sym typeface="Calibri Light"/>
              </a:defRPr>
            </a:lvl1pPr>
          </a:lstStyle>
          <a:p>
            <a:r>
              <a:t>Component For Pupils with Special Educational Needs </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ubtitle 2"/>
          <p:cNvSpPr txBox="1">
            <a:spLocks noGrp="1"/>
          </p:cNvSpPr>
          <p:nvPr>
            <p:ph type="subTitle" sz="quarter" idx="1"/>
          </p:nvPr>
        </p:nvSpPr>
        <p:spPr>
          <a:xfrm>
            <a:off x="5445676" y="3753491"/>
            <a:ext cx="5946204" cy="838833"/>
          </a:xfrm>
          <a:prstGeom prst="rect">
            <a:avLst/>
          </a:prstGeom>
        </p:spPr>
        <p:txBody>
          <a:bodyPr anchor="b"/>
          <a:lstStyle/>
          <a:p>
            <a:pPr algn="r">
              <a:defRPr sz="1800"/>
            </a:pPr>
            <a:endParaRPr/>
          </a:p>
        </p:txBody>
      </p:sp>
      <p:sp>
        <p:nvSpPr>
          <p:cNvPr id="206" name="Title 1"/>
          <p:cNvSpPr txBox="1">
            <a:spLocks noGrp="1"/>
          </p:cNvSpPr>
          <p:nvPr>
            <p:ph type="ctrTitle"/>
          </p:nvPr>
        </p:nvSpPr>
        <p:spPr>
          <a:xfrm>
            <a:off x="4123591" y="4592325"/>
            <a:ext cx="6119448" cy="1514187"/>
          </a:xfrm>
          <a:prstGeom prst="rect">
            <a:avLst/>
          </a:prstGeom>
        </p:spPr>
        <p:txBody>
          <a:bodyPr anchor="t"/>
          <a:lstStyle>
            <a:lvl1pPr algn="r">
              <a:defRPr sz="3400">
                <a:latin typeface="+mj-lt"/>
                <a:ea typeface="+mj-ea"/>
                <a:cs typeface="+mj-cs"/>
                <a:sym typeface="Calibri"/>
              </a:defRPr>
            </a:lvl1pPr>
          </a:lstStyle>
          <a:p>
            <a:r>
              <a:t>Delivering the RE Curriculum to Pupils With Special Educational Needs </a:t>
            </a:r>
          </a:p>
        </p:txBody>
      </p:sp>
      <p:pic>
        <p:nvPicPr>
          <p:cNvPr id="207" name="Picture 4" descr="Picture 4"/>
          <p:cNvPicPr>
            <a:picLocks noChangeAspect="1"/>
          </p:cNvPicPr>
          <p:nvPr/>
        </p:nvPicPr>
        <p:blipFill>
          <a:blip r:embed="rId2">
            <a:extLst/>
          </a:blip>
          <a:stretch>
            <a:fillRect/>
          </a:stretch>
        </p:blipFill>
        <p:spPr>
          <a:xfrm>
            <a:off x="5418594" y="645766"/>
            <a:ext cx="2754250" cy="1232528"/>
          </a:xfrm>
          <a:prstGeom prst="rect">
            <a:avLst/>
          </a:prstGeom>
          <a:ln w="12700">
            <a:miter lim="400000"/>
          </a:ln>
        </p:spPr>
      </p:pic>
      <p:pic>
        <p:nvPicPr>
          <p:cNvPr id="208" name="Picture 5" descr="Picture 5"/>
          <p:cNvPicPr>
            <a:picLocks noChangeAspect="1"/>
          </p:cNvPicPr>
          <p:nvPr/>
        </p:nvPicPr>
        <p:blipFill>
          <a:blip r:embed="rId3">
            <a:extLst/>
          </a:blip>
          <a:stretch>
            <a:fillRect/>
          </a:stretch>
        </p:blipFill>
        <p:spPr>
          <a:xfrm>
            <a:off x="323181" y="2839030"/>
            <a:ext cx="3163437" cy="3163438"/>
          </a:xfrm>
          <a:prstGeom prst="rect">
            <a:avLst/>
          </a:prstGeom>
          <a:ln w="12700">
            <a:miter lim="400000"/>
          </a:ln>
        </p:spPr>
      </p:pic>
      <p:pic>
        <p:nvPicPr>
          <p:cNvPr id="209" name="Picture 5" descr="Picture 5"/>
          <p:cNvPicPr>
            <a:picLocks noChangeAspect="1"/>
          </p:cNvPicPr>
          <p:nvPr/>
        </p:nvPicPr>
        <p:blipFill>
          <a:blip r:embed="rId4">
            <a:extLst/>
          </a:blip>
          <a:stretch>
            <a:fillRect/>
          </a:stretch>
        </p:blipFill>
        <p:spPr>
          <a:xfrm>
            <a:off x="4263285" y="1535243"/>
            <a:ext cx="5473037" cy="300091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Picture 4" descr="Picture 4"/>
          <p:cNvPicPr>
            <a:picLocks noChangeAspect="1"/>
          </p:cNvPicPr>
          <p:nvPr/>
        </p:nvPicPr>
        <p:blipFill>
          <a:blip r:embed="rId2">
            <a:extLst/>
          </a:blip>
          <a:stretch>
            <a:fillRect/>
          </a:stretch>
        </p:blipFill>
        <p:spPr>
          <a:xfrm>
            <a:off x="2321168" y="1776047"/>
            <a:ext cx="7315201" cy="2362568"/>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Picture 2" descr="Picture 2">
            <a:hlinkClick r:id="rId2"/>
          </p:cNvPr>
          <p:cNvPicPr>
            <a:picLocks noChangeAspect="1"/>
          </p:cNvPicPr>
          <p:nvPr/>
        </p:nvPicPr>
        <p:blipFill>
          <a:blip r:embed="rId3">
            <a:extLst/>
          </a:blip>
          <a:stretch>
            <a:fillRect/>
          </a:stretch>
        </p:blipFill>
        <p:spPr>
          <a:xfrm>
            <a:off x="2453052" y="1011115"/>
            <a:ext cx="7174526" cy="472147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Picture 2" descr="Picture 2"/>
          <p:cNvPicPr>
            <a:picLocks noChangeAspect="1"/>
          </p:cNvPicPr>
          <p:nvPr/>
        </p:nvPicPr>
        <p:blipFill>
          <a:blip r:embed="rId2">
            <a:extLst/>
          </a:blip>
          <a:stretch>
            <a:fillRect/>
          </a:stretch>
        </p:blipFill>
        <p:spPr>
          <a:xfrm>
            <a:off x="2057399" y="835268"/>
            <a:ext cx="6998677" cy="501161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Box 5"/>
          <p:cNvSpPr txBox="1"/>
          <p:nvPr/>
        </p:nvSpPr>
        <p:spPr>
          <a:xfrm>
            <a:off x="2982391" y="2904834"/>
            <a:ext cx="5564136" cy="2313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b="1" u="sng">
                <a:latin typeface="Comic Sans MS"/>
                <a:ea typeface="Comic Sans MS"/>
                <a:cs typeface="Comic Sans MS"/>
                <a:sym typeface="Comic Sans MS"/>
              </a:defRPr>
            </a:pPr>
            <a:r>
              <a:rPr dirty="0"/>
              <a:t>St Joseph's Primary </a:t>
            </a:r>
          </a:p>
          <a:p>
            <a:pPr algn="ctr">
              <a:defRPr u="sng">
                <a:latin typeface="Comic Sans MS"/>
                <a:ea typeface="Comic Sans MS"/>
                <a:cs typeface="Comic Sans MS"/>
                <a:sym typeface="Comic Sans MS"/>
              </a:defRPr>
            </a:pPr>
            <a:endParaRPr dirty="0"/>
          </a:p>
          <a:p>
            <a:pPr algn="ctr">
              <a:defRPr>
                <a:latin typeface="Comic Sans MS"/>
                <a:ea typeface="Comic Sans MS"/>
                <a:cs typeface="Comic Sans MS"/>
                <a:sym typeface="Comic Sans MS"/>
              </a:defRPr>
            </a:pPr>
            <a:r>
              <a:rPr dirty="0"/>
              <a:t>At present we have 18 Teachers supported by Classroom Assistants </a:t>
            </a:r>
          </a:p>
          <a:p>
            <a:pPr algn="ctr">
              <a:defRPr>
                <a:latin typeface="Comic Sans MS"/>
                <a:ea typeface="Comic Sans MS"/>
                <a:cs typeface="Comic Sans MS"/>
                <a:sym typeface="Comic Sans MS"/>
              </a:defRPr>
            </a:pPr>
            <a:r>
              <a:rPr dirty="0"/>
              <a:t>The age range of the pupils are between 4-11 years. We have 2 Autism specific classes and 2 Learning support classes.      </a:t>
            </a:r>
          </a:p>
        </p:txBody>
      </p:sp>
      <p:pic>
        <p:nvPicPr>
          <p:cNvPr id="130" name="Picture 4" descr="Picture 4"/>
          <p:cNvPicPr>
            <a:picLocks noChangeAspect="1"/>
          </p:cNvPicPr>
          <p:nvPr/>
        </p:nvPicPr>
        <p:blipFill>
          <a:blip r:embed="rId2">
            <a:extLst/>
          </a:blip>
          <a:stretch>
            <a:fillRect/>
          </a:stretch>
        </p:blipFill>
        <p:spPr>
          <a:xfrm>
            <a:off x="1304693" y="1228035"/>
            <a:ext cx="5949175" cy="124241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27"/>
          <p:cNvSpPr/>
          <p:nvPr/>
        </p:nvSpPr>
        <p:spPr>
          <a:xfrm>
            <a:off x="0" y="-2"/>
            <a:ext cx="12192000" cy="2827423"/>
          </a:xfrm>
          <a:prstGeom prst="rect">
            <a:avLst/>
          </a:prstGeom>
          <a:gradFill>
            <a:gsLst>
              <a:gs pos="0">
                <a:srgbClr val="3965B5"/>
              </a:gs>
              <a:gs pos="25000">
                <a:srgbClr val="3965B5"/>
              </a:gs>
              <a:gs pos="94000">
                <a:srgbClr val="3B3838"/>
              </a:gs>
              <a:gs pos="100000">
                <a:srgbClr val="3B3838"/>
              </a:gs>
            </a:gsLst>
            <a:lin ang="4200000"/>
          </a:gradFill>
          <a:ln w="12700">
            <a:miter lim="400000"/>
          </a:ln>
        </p:spPr>
        <p:txBody>
          <a:bodyPr lIns="45718" tIns="45718" rIns="45718" bIns="45718" anchor="ctr"/>
          <a:lstStyle/>
          <a:p>
            <a:pPr algn="ctr">
              <a:defRPr>
                <a:solidFill>
                  <a:srgbClr val="FFFFFF"/>
                </a:solidFill>
                <a:latin typeface="+mj-lt"/>
                <a:ea typeface="+mj-ea"/>
                <a:cs typeface="+mj-cs"/>
                <a:sym typeface="Calibri"/>
              </a:defRPr>
            </a:pPr>
            <a:endParaRPr/>
          </a:p>
        </p:txBody>
      </p:sp>
      <p:pic>
        <p:nvPicPr>
          <p:cNvPr id="133" name="Picture 29" descr="Picture 29"/>
          <p:cNvPicPr>
            <a:picLocks noChangeAspect="1"/>
          </p:cNvPicPr>
          <p:nvPr/>
        </p:nvPicPr>
        <p:blipFill>
          <a:blip r:embed="rId3">
            <a:extLst/>
          </a:blip>
          <a:srcRect t="45716" b="33967"/>
          <a:stretch>
            <a:fillRect/>
          </a:stretch>
        </p:blipFill>
        <p:spPr>
          <a:xfrm>
            <a:off x="0" y="1217572"/>
            <a:ext cx="12192000" cy="1393279"/>
          </a:xfrm>
          <a:prstGeom prst="rect">
            <a:avLst/>
          </a:prstGeom>
          <a:ln w="12700">
            <a:miter lim="400000"/>
          </a:ln>
        </p:spPr>
      </p:pic>
      <p:sp>
        <p:nvSpPr>
          <p:cNvPr id="134" name="TextBox 4"/>
          <p:cNvSpPr txBox="1"/>
          <p:nvPr/>
        </p:nvSpPr>
        <p:spPr>
          <a:xfrm>
            <a:off x="804672" y="457200"/>
            <a:ext cx="10579398" cy="12994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defTabSz="411479">
              <a:lnSpc>
                <a:spcPct val="90000"/>
              </a:lnSpc>
              <a:spcBef>
                <a:spcPts val="200"/>
              </a:spcBef>
              <a:defRPr sz="400">
                <a:solidFill>
                  <a:srgbClr val="FFFFFF"/>
                </a:solidFill>
                <a:latin typeface="Calibri Light"/>
                <a:ea typeface="Calibri Light"/>
                <a:cs typeface="Calibri Light"/>
                <a:sym typeface="Calibri Light"/>
              </a:defRPr>
            </a:pPr>
            <a:r>
              <a:t>      </a:t>
            </a:r>
          </a:p>
          <a:p>
            <a:pPr defTabSz="411479">
              <a:lnSpc>
                <a:spcPct val="90000"/>
              </a:lnSpc>
              <a:spcBef>
                <a:spcPts val="200"/>
              </a:spcBef>
              <a:defRPr sz="400">
                <a:solidFill>
                  <a:srgbClr val="FFFFFF"/>
                </a:solidFill>
                <a:latin typeface="Calibri Light"/>
                <a:ea typeface="Calibri Light"/>
                <a:cs typeface="Calibri Light"/>
                <a:sym typeface="Calibri Light"/>
              </a:defRPr>
            </a:pPr>
            <a:endParaRPr/>
          </a:p>
          <a:p>
            <a:pPr defTabSz="411479">
              <a:lnSpc>
                <a:spcPct val="90000"/>
              </a:lnSpc>
              <a:spcBef>
                <a:spcPts val="200"/>
              </a:spcBef>
              <a:defRPr sz="400">
                <a:solidFill>
                  <a:srgbClr val="FFFFFF"/>
                </a:solidFill>
                <a:latin typeface="Calibri Light"/>
                <a:ea typeface="Calibri Light"/>
                <a:cs typeface="Calibri Light"/>
                <a:sym typeface="Calibri Light"/>
              </a:defRPr>
            </a:pPr>
            <a:endParaRPr/>
          </a:p>
          <a:p>
            <a:pPr defTabSz="411479">
              <a:lnSpc>
                <a:spcPct val="90000"/>
              </a:lnSpc>
              <a:spcBef>
                <a:spcPts val="200"/>
              </a:spcBef>
              <a:defRPr sz="400">
                <a:solidFill>
                  <a:srgbClr val="FFFFFF"/>
                </a:solidFill>
                <a:latin typeface="Calibri Light"/>
                <a:ea typeface="Calibri Light"/>
                <a:cs typeface="Calibri Light"/>
                <a:sym typeface="Calibri Light"/>
              </a:defRPr>
            </a:pPr>
            <a:endParaRPr/>
          </a:p>
          <a:p>
            <a:pPr defTabSz="411479">
              <a:lnSpc>
                <a:spcPct val="90000"/>
              </a:lnSpc>
              <a:spcBef>
                <a:spcPts val="200"/>
              </a:spcBef>
              <a:defRPr sz="400">
                <a:solidFill>
                  <a:srgbClr val="FFFFFF"/>
                </a:solidFill>
                <a:latin typeface="Calibri Light"/>
                <a:ea typeface="Calibri Light"/>
                <a:cs typeface="Calibri Light"/>
                <a:sym typeface="Calibri Light"/>
              </a:defRPr>
            </a:pPr>
            <a:r>
              <a:t>Overview of the School System   </a:t>
            </a:r>
          </a:p>
          <a:p>
            <a:pPr defTabSz="411479">
              <a:lnSpc>
                <a:spcPct val="90000"/>
              </a:lnSpc>
              <a:spcBef>
                <a:spcPts val="200"/>
              </a:spcBef>
              <a:defRPr sz="400">
                <a:solidFill>
                  <a:srgbClr val="FFFFFF"/>
                </a:solidFill>
                <a:latin typeface="Calibri Light"/>
                <a:ea typeface="Calibri Light"/>
                <a:cs typeface="Calibri Light"/>
                <a:sym typeface="Calibri Light"/>
              </a:defRPr>
            </a:pPr>
            <a:endParaRPr/>
          </a:p>
          <a:p>
            <a:pPr defTabSz="411479">
              <a:lnSpc>
                <a:spcPct val="90000"/>
              </a:lnSpc>
              <a:spcBef>
                <a:spcPts val="200"/>
              </a:spcBef>
              <a:defRPr sz="400">
                <a:solidFill>
                  <a:srgbClr val="FFFFFF"/>
                </a:solidFill>
                <a:latin typeface="Calibri Light"/>
                <a:ea typeface="Calibri Light"/>
                <a:cs typeface="Calibri Light"/>
                <a:sym typeface="Calibri Light"/>
              </a:defRPr>
            </a:pPr>
            <a:endParaRPr/>
          </a:p>
          <a:p>
            <a:pPr defTabSz="411479">
              <a:lnSpc>
                <a:spcPct val="90000"/>
              </a:lnSpc>
              <a:spcBef>
                <a:spcPts val="200"/>
              </a:spcBef>
              <a:defRPr sz="400">
                <a:solidFill>
                  <a:srgbClr val="FFFFFF"/>
                </a:solidFill>
                <a:latin typeface="Calibri Light"/>
                <a:ea typeface="Calibri Light"/>
                <a:cs typeface="Calibri Light"/>
                <a:sym typeface="Calibri Light"/>
              </a:defRPr>
            </a:pPr>
            <a:endParaRPr/>
          </a:p>
          <a:p>
            <a:pPr defTabSz="411479">
              <a:lnSpc>
                <a:spcPct val="90000"/>
              </a:lnSpc>
              <a:spcBef>
                <a:spcPts val="200"/>
              </a:spcBef>
              <a:defRPr sz="400">
                <a:solidFill>
                  <a:srgbClr val="FFFFFF"/>
                </a:solidFill>
                <a:latin typeface="Calibri Light"/>
                <a:ea typeface="Calibri Light"/>
                <a:cs typeface="Calibri Light"/>
                <a:sym typeface="Calibri Light"/>
              </a:defRPr>
            </a:pPr>
            <a:endParaRPr/>
          </a:p>
          <a:p>
            <a:pPr defTabSz="411479">
              <a:lnSpc>
                <a:spcPct val="90000"/>
              </a:lnSpc>
              <a:spcBef>
                <a:spcPts val="200"/>
              </a:spcBef>
              <a:defRPr sz="400">
                <a:solidFill>
                  <a:srgbClr val="FFFFFF"/>
                </a:solidFill>
                <a:latin typeface="Calibri Light"/>
                <a:ea typeface="Calibri Light"/>
                <a:cs typeface="Calibri Light"/>
                <a:sym typeface="Calibri Light"/>
              </a:defRPr>
            </a:pPr>
            <a:endParaRPr/>
          </a:p>
        </p:txBody>
      </p:sp>
      <p:sp>
        <p:nvSpPr>
          <p:cNvPr id="135" name="Rectangle 31"/>
          <p:cNvSpPr/>
          <p:nvPr/>
        </p:nvSpPr>
        <p:spPr>
          <a:xfrm flipV="1">
            <a:off x="-2" y="2466469"/>
            <a:ext cx="12188956" cy="4391532"/>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endParaRPr/>
          </a:p>
        </p:txBody>
      </p:sp>
      <p:pic>
        <p:nvPicPr>
          <p:cNvPr id="136" name="Picture 8" descr="Picture 8"/>
          <p:cNvPicPr>
            <a:picLocks noChangeAspect="1"/>
          </p:cNvPicPr>
          <p:nvPr/>
        </p:nvPicPr>
        <p:blipFill>
          <a:blip r:embed="rId4">
            <a:extLst/>
          </a:blip>
          <a:srcRect l="447" r="1" b="1"/>
          <a:stretch>
            <a:fillRect/>
          </a:stretch>
        </p:blipFill>
        <p:spPr>
          <a:xfrm>
            <a:off x="804669" y="3305828"/>
            <a:ext cx="4954696" cy="2281100"/>
          </a:xfrm>
          <a:prstGeom prst="rect">
            <a:avLst/>
          </a:prstGeom>
          <a:ln w="12700">
            <a:miter lim="400000"/>
          </a:ln>
        </p:spPr>
      </p:pic>
      <p:sp>
        <p:nvSpPr>
          <p:cNvPr id="137" name="TextBox 3"/>
          <p:cNvSpPr txBox="1"/>
          <p:nvPr/>
        </p:nvSpPr>
        <p:spPr>
          <a:xfrm>
            <a:off x="6354870" y="2827419"/>
            <a:ext cx="5029203" cy="32581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indent="-224026" defTabSz="896111">
              <a:lnSpc>
                <a:spcPct val="90000"/>
              </a:lnSpc>
              <a:spcBef>
                <a:spcPts val="500"/>
              </a:spcBef>
              <a:buSzPct val="100000"/>
              <a:buFont typeface="Arial"/>
              <a:buChar char="•"/>
              <a:defRPr sz="1500" b="1" u="sng">
                <a:latin typeface="+mj-lt"/>
                <a:ea typeface="+mj-ea"/>
                <a:cs typeface="+mj-cs"/>
                <a:sym typeface="Calibri"/>
              </a:defRPr>
            </a:pPr>
            <a:r>
              <a:t>Primary school System </a:t>
            </a:r>
          </a:p>
          <a:p>
            <a:pPr marL="280034" indent="-224026" defTabSz="896111">
              <a:lnSpc>
                <a:spcPct val="90000"/>
              </a:lnSpc>
              <a:spcBef>
                <a:spcPts val="500"/>
              </a:spcBef>
              <a:buSzPct val="100000"/>
              <a:buFont typeface="Arial"/>
              <a:buChar char="•"/>
              <a:defRPr sz="1500">
                <a:latin typeface="+mj-lt"/>
                <a:ea typeface="+mj-ea"/>
                <a:cs typeface="+mj-cs"/>
                <a:sym typeface="Calibri"/>
              </a:defRPr>
            </a:pPr>
            <a:r>
              <a:t>Foundation Stage- Year 1 and Year 2 the children are 4–6 years old.</a:t>
            </a:r>
          </a:p>
          <a:p>
            <a:pPr marL="280034" indent="-224026" defTabSz="896111">
              <a:lnSpc>
                <a:spcPct val="90000"/>
              </a:lnSpc>
              <a:spcBef>
                <a:spcPts val="500"/>
              </a:spcBef>
              <a:buSzPct val="100000"/>
              <a:buFont typeface="Arial"/>
              <a:buChar char="•"/>
              <a:defRPr sz="1500">
                <a:latin typeface="+mj-lt"/>
                <a:ea typeface="+mj-ea"/>
                <a:cs typeface="+mj-cs"/>
                <a:sym typeface="Calibri"/>
              </a:defRPr>
            </a:pPr>
            <a:r>
              <a:t>Key Stage 1-Year 3 and Year 4 the children are 6-8 years old</a:t>
            </a:r>
          </a:p>
          <a:p>
            <a:pPr marL="280034" indent="-224026" defTabSz="896111">
              <a:lnSpc>
                <a:spcPct val="90000"/>
              </a:lnSpc>
              <a:spcBef>
                <a:spcPts val="500"/>
              </a:spcBef>
              <a:buSzPct val="100000"/>
              <a:buFont typeface="Arial"/>
              <a:buChar char="•"/>
              <a:defRPr sz="1500">
                <a:latin typeface="+mj-lt"/>
                <a:ea typeface="+mj-ea"/>
                <a:cs typeface="+mj-cs"/>
                <a:sym typeface="Calibri"/>
              </a:defRPr>
            </a:pPr>
            <a:r>
              <a:t>Key Stage 2-Year 5, 6 and Year 7 the children are 8-11 years old. </a:t>
            </a:r>
          </a:p>
          <a:p>
            <a:pPr indent="-224026" defTabSz="896111">
              <a:lnSpc>
                <a:spcPct val="90000"/>
              </a:lnSpc>
              <a:spcBef>
                <a:spcPts val="500"/>
              </a:spcBef>
              <a:buSzPct val="100000"/>
              <a:buFont typeface="Arial"/>
              <a:buChar char="•"/>
              <a:defRPr sz="1500" b="1" u="sng">
                <a:latin typeface="+mj-lt"/>
                <a:ea typeface="+mj-ea"/>
                <a:cs typeface="+mj-cs"/>
                <a:sym typeface="Calibri"/>
              </a:defRPr>
            </a:pPr>
            <a:r>
              <a:t>Pupils with SEN </a:t>
            </a:r>
          </a:p>
          <a:p>
            <a:pPr indent="-224026" defTabSz="896111">
              <a:lnSpc>
                <a:spcPct val="90000"/>
              </a:lnSpc>
              <a:spcBef>
                <a:spcPts val="500"/>
              </a:spcBef>
              <a:buSzPct val="100000"/>
              <a:buFont typeface="Arial"/>
              <a:buChar char="•"/>
              <a:defRPr sz="1500">
                <a:latin typeface="+mj-lt"/>
                <a:ea typeface="+mj-ea"/>
                <a:cs typeface="+mj-cs"/>
                <a:sym typeface="Calibri"/>
              </a:defRPr>
            </a:pPr>
            <a:r>
              <a:t>Learning Support Class KS1 &amp; KS2</a:t>
            </a:r>
          </a:p>
          <a:p>
            <a:pPr indent="-224026" defTabSz="896111">
              <a:lnSpc>
                <a:spcPct val="90000"/>
              </a:lnSpc>
              <a:spcBef>
                <a:spcPts val="500"/>
              </a:spcBef>
              <a:buSzPct val="100000"/>
              <a:buFont typeface="Arial"/>
              <a:buChar char="•"/>
              <a:defRPr sz="1500">
                <a:latin typeface="+mj-lt"/>
                <a:ea typeface="+mj-ea"/>
                <a:cs typeface="+mj-cs"/>
                <a:sym typeface="Calibri"/>
              </a:defRPr>
            </a:pPr>
            <a:r>
              <a:t>Autism Specific Class Foudation and Key Stage 1 (only)  </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Box 1"/>
          <p:cNvSpPr txBox="1"/>
          <p:nvPr/>
        </p:nvSpPr>
        <p:spPr>
          <a:xfrm>
            <a:off x="6746626" y="236961"/>
            <a:ext cx="4645252" cy="4436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spAutoFit/>
          </a:bodyPr>
          <a:lstStyle/>
          <a:p>
            <a:pPr>
              <a:lnSpc>
                <a:spcPct val="90000"/>
              </a:lnSpc>
              <a:spcBef>
                <a:spcPts val="600"/>
              </a:spcBef>
              <a:defRPr sz="3600" u="sng">
                <a:solidFill>
                  <a:srgbClr val="FFFFFF"/>
                </a:solidFill>
                <a:latin typeface="Calibri Light"/>
                <a:ea typeface="Calibri Light"/>
                <a:cs typeface="Calibri Light"/>
                <a:sym typeface="Calibri Light"/>
              </a:defRPr>
            </a:pPr>
            <a:endParaRPr/>
          </a:p>
          <a:p>
            <a:pPr>
              <a:lnSpc>
                <a:spcPct val="90000"/>
              </a:lnSpc>
              <a:spcBef>
                <a:spcPts val="600"/>
              </a:spcBef>
              <a:defRPr sz="3200" u="sng">
                <a:solidFill>
                  <a:srgbClr val="FFFFFF"/>
                </a:solidFill>
                <a:latin typeface="Calibri Light"/>
                <a:ea typeface="Calibri Light"/>
                <a:cs typeface="Calibri Light"/>
                <a:sym typeface="Calibri Light"/>
              </a:defRPr>
            </a:pPr>
            <a:r>
              <a:t>RE Curriculum </a:t>
            </a:r>
          </a:p>
          <a:p>
            <a:pPr>
              <a:lnSpc>
                <a:spcPct val="90000"/>
              </a:lnSpc>
              <a:spcBef>
                <a:spcPts val="600"/>
              </a:spcBef>
              <a:defRPr sz="3200">
                <a:solidFill>
                  <a:srgbClr val="FFFFFF"/>
                </a:solidFill>
                <a:latin typeface="Calibri Light"/>
                <a:ea typeface="Calibri Light"/>
                <a:cs typeface="Calibri Light"/>
                <a:sym typeface="Calibri Light"/>
              </a:defRPr>
            </a:pPr>
            <a:endParaRPr/>
          </a:p>
          <a:p>
            <a:pPr marL="457200" indent="-457200">
              <a:lnSpc>
                <a:spcPct val="90000"/>
              </a:lnSpc>
              <a:spcBef>
                <a:spcPts val="600"/>
              </a:spcBef>
              <a:buSzPct val="100000"/>
              <a:buFont typeface="Arial"/>
              <a:buChar char="•"/>
              <a:defRPr sz="2800">
                <a:solidFill>
                  <a:srgbClr val="FFFFFF"/>
                </a:solidFill>
                <a:latin typeface="Calibri Light"/>
                <a:ea typeface="Calibri Light"/>
                <a:cs typeface="Calibri Light"/>
                <a:sym typeface="Calibri Light"/>
              </a:defRPr>
            </a:pPr>
            <a:r>
              <a:t>Quality of Care </a:t>
            </a:r>
          </a:p>
          <a:p>
            <a:pPr marL="457200" indent="-457200">
              <a:lnSpc>
                <a:spcPct val="90000"/>
              </a:lnSpc>
              <a:spcBef>
                <a:spcPts val="600"/>
              </a:spcBef>
              <a:buSzPct val="100000"/>
              <a:buFont typeface="Arial"/>
              <a:buChar char="•"/>
              <a:defRPr sz="2800">
                <a:solidFill>
                  <a:srgbClr val="FFFFFF"/>
                </a:solidFill>
                <a:latin typeface="Calibri Light"/>
                <a:ea typeface="Calibri Light"/>
                <a:cs typeface="Calibri Light"/>
                <a:sym typeface="Calibri Light"/>
              </a:defRPr>
            </a:pPr>
            <a:r>
              <a:t>Quality of Relationships</a:t>
            </a:r>
          </a:p>
          <a:p>
            <a:pPr marL="457200" indent="-457200">
              <a:lnSpc>
                <a:spcPct val="90000"/>
              </a:lnSpc>
              <a:spcBef>
                <a:spcPts val="600"/>
              </a:spcBef>
              <a:buSzPct val="100000"/>
              <a:buFont typeface="Arial"/>
              <a:buChar char="•"/>
              <a:defRPr sz="2800">
                <a:solidFill>
                  <a:srgbClr val="FFFFFF"/>
                </a:solidFill>
                <a:latin typeface="Calibri Light"/>
                <a:ea typeface="Calibri Light"/>
                <a:cs typeface="Calibri Light"/>
                <a:sym typeface="Calibri Light"/>
              </a:defRPr>
            </a:pPr>
            <a:r>
              <a:t>Prayer</a:t>
            </a:r>
          </a:p>
          <a:p>
            <a:pPr marL="457200" indent="-457200">
              <a:lnSpc>
                <a:spcPct val="90000"/>
              </a:lnSpc>
              <a:spcBef>
                <a:spcPts val="600"/>
              </a:spcBef>
              <a:buSzPct val="100000"/>
              <a:buFont typeface="Arial"/>
              <a:buChar char="•"/>
              <a:defRPr sz="2800">
                <a:solidFill>
                  <a:srgbClr val="FFFFFF"/>
                </a:solidFill>
                <a:latin typeface="Calibri Light"/>
                <a:ea typeface="Calibri Light"/>
                <a:cs typeface="Calibri Light"/>
                <a:sym typeface="Calibri Light"/>
              </a:defRPr>
            </a:pPr>
            <a:r>
              <a:t>Sacramental Preparation </a:t>
            </a:r>
          </a:p>
          <a:p>
            <a:pPr marL="457200" indent="-457200">
              <a:lnSpc>
                <a:spcPct val="90000"/>
              </a:lnSpc>
              <a:spcBef>
                <a:spcPts val="600"/>
              </a:spcBef>
              <a:buSzPct val="100000"/>
              <a:buFont typeface="Arial"/>
              <a:buChar char="•"/>
              <a:defRPr sz="2800">
                <a:solidFill>
                  <a:srgbClr val="FFFFFF"/>
                </a:solidFill>
                <a:latin typeface="Calibri Light"/>
                <a:ea typeface="Calibri Light"/>
                <a:cs typeface="Calibri Light"/>
                <a:sym typeface="Calibri Light"/>
              </a:defRPr>
            </a:pPr>
            <a:r>
              <a:t>Catechesis</a:t>
            </a:r>
          </a:p>
          <a:p>
            <a:pPr marL="457200" indent="-457200">
              <a:lnSpc>
                <a:spcPct val="90000"/>
              </a:lnSpc>
              <a:spcBef>
                <a:spcPts val="600"/>
              </a:spcBef>
              <a:buSzPct val="100000"/>
              <a:buFont typeface="Arial"/>
              <a:buChar char="•"/>
              <a:defRPr sz="2800">
                <a:solidFill>
                  <a:srgbClr val="FFFFFF"/>
                </a:solidFill>
                <a:latin typeface="Calibri Light"/>
                <a:ea typeface="Calibri Light"/>
                <a:cs typeface="Calibri Light"/>
                <a:sym typeface="Calibri Light"/>
              </a:defRPr>
            </a:pPr>
            <a:r>
              <a:t>Grow in Love </a:t>
            </a:r>
          </a:p>
        </p:txBody>
      </p:sp>
      <p:sp>
        <p:nvSpPr>
          <p:cNvPr id="142" name="Freeform: Shape 7"/>
          <p:cNvSpPr/>
          <p:nvPr/>
        </p:nvSpPr>
        <p:spPr>
          <a:xfrm flipH="1">
            <a:off x="0" y="0"/>
            <a:ext cx="6172783"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42" y="0"/>
                </a:lnTo>
                <a:lnTo>
                  <a:pt x="123" y="841"/>
                </a:lnTo>
                <a:cubicBezTo>
                  <a:pt x="42" y="1562"/>
                  <a:pt x="0" y="2293"/>
                  <a:pt x="0" y="3033"/>
                </a:cubicBezTo>
                <a:cubicBezTo>
                  <a:pt x="0" y="10800"/>
                  <a:pt x="4591" y="17602"/>
                  <a:pt x="11464" y="21361"/>
                </a:cubicBezTo>
                <a:lnTo>
                  <a:pt x="11925" y="21600"/>
                </a:lnTo>
                <a:lnTo>
                  <a:pt x="21600" y="21600"/>
                </a:lnTo>
                <a:close/>
              </a:path>
            </a:pathLst>
          </a:custGeom>
          <a:solidFill>
            <a:srgbClr val="FFFFFF">
              <a:alpha val="80000"/>
            </a:srgbClr>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endParaRPr/>
          </a:p>
        </p:txBody>
      </p:sp>
      <p:pic>
        <p:nvPicPr>
          <p:cNvPr id="143" name="Picture 3" descr="Picture 3"/>
          <p:cNvPicPr>
            <a:picLocks noChangeAspect="1"/>
          </p:cNvPicPr>
          <p:nvPr/>
        </p:nvPicPr>
        <p:blipFill>
          <a:blip r:embed="rId3">
            <a:extLst/>
          </a:blip>
          <a:srcRect t="9797" b="16489"/>
          <a:stretch>
            <a:fillRect/>
          </a:stretch>
        </p:blipFill>
        <p:spPr>
          <a:xfrm>
            <a:off x="19" y="10"/>
            <a:ext cx="6024076"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8737" y="21600"/>
                </a:lnTo>
                <a:lnTo>
                  <a:pt x="9143" y="21418"/>
                </a:lnTo>
                <a:cubicBezTo>
                  <a:pt x="16563" y="17876"/>
                  <a:pt x="21600" y="10972"/>
                  <a:pt x="21600" y="3032"/>
                </a:cubicBezTo>
                <a:cubicBezTo>
                  <a:pt x="21600" y="2311"/>
                  <a:pt x="21559" y="1598"/>
                  <a:pt x="21478" y="895"/>
                </a:cubicBezTo>
                <a:lnTo>
                  <a:pt x="21348" y="0"/>
                </a:lnTo>
                <a:lnTo>
                  <a:pt x="0" y="0"/>
                </a:lnTo>
                <a:close/>
              </a:path>
            </a:pathLst>
          </a:cu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8"/>
          <p:cNvSpPr/>
          <p:nvPr/>
        </p:nvSpPr>
        <p:spPr>
          <a:xfrm>
            <a:off x="475486" y="0"/>
            <a:ext cx="10910296" cy="6858000"/>
          </a:xfrm>
          <a:prstGeom prst="rect">
            <a:avLst/>
          </a:prstGeom>
          <a:gradFill>
            <a:gsLst>
              <a:gs pos="0">
                <a:srgbClr val="3965B5"/>
              </a:gs>
              <a:gs pos="25000">
                <a:srgbClr val="3965B5"/>
              </a:gs>
              <a:gs pos="94000">
                <a:srgbClr val="3B3838"/>
              </a:gs>
              <a:gs pos="100000">
                <a:srgbClr val="3B3838"/>
              </a:gs>
            </a:gsLst>
            <a:lin ang="4200000"/>
          </a:gradFill>
          <a:ln w="12700">
            <a:miter lim="400000"/>
          </a:ln>
        </p:spPr>
        <p:txBody>
          <a:bodyPr lIns="45718" tIns="45718" rIns="45718" bIns="45718" anchor="ctr"/>
          <a:lstStyle/>
          <a:p>
            <a:pPr algn="ctr">
              <a:defRPr>
                <a:solidFill>
                  <a:srgbClr val="FFFFFF"/>
                </a:solidFill>
                <a:latin typeface="+mj-lt"/>
                <a:ea typeface="+mj-ea"/>
                <a:cs typeface="+mj-cs"/>
                <a:sym typeface="Calibri"/>
              </a:defRPr>
            </a:pPr>
            <a:endParaRPr/>
          </a:p>
        </p:txBody>
      </p:sp>
      <p:pic>
        <p:nvPicPr>
          <p:cNvPr id="148" name="Picture 10" descr="Picture 10"/>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49" name="TextBox 3"/>
          <p:cNvSpPr txBox="1"/>
          <p:nvPr/>
        </p:nvSpPr>
        <p:spPr>
          <a:xfrm>
            <a:off x="3045366" y="2043662"/>
            <a:ext cx="6105197" cy="20310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lvl1pPr algn="ctr" defTabSz="841247">
              <a:lnSpc>
                <a:spcPct val="90000"/>
              </a:lnSpc>
              <a:spcBef>
                <a:spcPts val="500"/>
              </a:spcBef>
              <a:defRPr sz="5500">
                <a:solidFill>
                  <a:srgbClr val="FFFFFF"/>
                </a:solidFill>
                <a:latin typeface="Calibri Light"/>
                <a:ea typeface="Calibri Light"/>
                <a:cs typeface="Calibri Light"/>
                <a:sym typeface="Calibri Light"/>
              </a:defRPr>
            </a:lvl1pPr>
          </a:lstStyle>
          <a:p>
            <a:r>
              <a:t>Pupils with Special Educational Needs </a:t>
            </a:r>
          </a:p>
        </p:txBody>
      </p:sp>
      <p:pic>
        <p:nvPicPr>
          <p:cNvPr id="150" name="Picture 2" descr="Picture 2"/>
          <p:cNvPicPr>
            <a:picLocks noChangeAspect="1"/>
          </p:cNvPicPr>
          <p:nvPr/>
        </p:nvPicPr>
        <p:blipFill>
          <a:blip r:embed="rId4">
            <a:extLst/>
          </a:blip>
          <a:stretch>
            <a:fillRect/>
          </a:stretch>
        </p:blipFill>
        <p:spPr>
          <a:xfrm>
            <a:off x="9053945" y="307373"/>
            <a:ext cx="2743202" cy="132489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7"/>
          <p:cNvSpPr/>
          <p:nvPr/>
        </p:nvSpPr>
        <p:spPr>
          <a:xfrm>
            <a:off x="336884" y="321175"/>
            <a:ext cx="4332307" cy="6179556"/>
          </a:xfrm>
          <a:prstGeom prst="rect">
            <a:avLst/>
          </a:prstGeom>
          <a:solidFill>
            <a:srgbClr val="404040">
              <a:alpha val="89804"/>
            </a:srgbClr>
          </a:solidFill>
          <a:ln w="127000" cap="sq">
            <a:solidFill>
              <a:srgbClr val="595959">
                <a:alpha val="80000"/>
              </a:srgbClr>
            </a:solidFill>
            <a:miter/>
          </a:ln>
        </p:spPr>
        <p:txBody>
          <a:bodyPr lIns="45718" tIns="45718" rIns="45718" bIns="45718" anchor="ctr"/>
          <a:lstStyle/>
          <a:p>
            <a:pPr algn="ctr">
              <a:defRPr>
                <a:solidFill>
                  <a:srgbClr val="FFFFFF"/>
                </a:solidFill>
                <a:latin typeface="+mj-lt"/>
                <a:ea typeface="+mj-ea"/>
                <a:cs typeface="+mj-cs"/>
                <a:sym typeface="Calibri"/>
              </a:defRPr>
            </a:pPr>
            <a:endParaRPr/>
          </a:p>
        </p:txBody>
      </p:sp>
      <p:sp>
        <p:nvSpPr>
          <p:cNvPr id="155" name="TextBox 1"/>
          <p:cNvSpPr txBox="1"/>
          <p:nvPr/>
        </p:nvSpPr>
        <p:spPr>
          <a:xfrm>
            <a:off x="674235" y="914400"/>
            <a:ext cx="3657603" cy="2887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p>
            <a:pPr algn="ctr" defTabSz="795527">
              <a:lnSpc>
                <a:spcPct val="72000"/>
              </a:lnSpc>
              <a:spcBef>
                <a:spcPts val="500"/>
              </a:spcBef>
              <a:defRPr sz="4100">
                <a:solidFill>
                  <a:srgbClr val="FFFFFF"/>
                </a:solidFill>
                <a:latin typeface="Calibri Light"/>
                <a:ea typeface="Calibri Light"/>
                <a:cs typeface="Calibri Light"/>
                <a:sym typeface="Calibri Light"/>
              </a:defRPr>
            </a:pPr>
            <a:endParaRPr/>
          </a:p>
          <a:p>
            <a:pPr algn="ctr" defTabSz="795527">
              <a:lnSpc>
                <a:spcPct val="72000"/>
              </a:lnSpc>
              <a:spcBef>
                <a:spcPts val="500"/>
              </a:spcBef>
              <a:defRPr sz="3800">
                <a:solidFill>
                  <a:srgbClr val="FFFFFF"/>
                </a:solidFill>
                <a:latin typeface="Calibri Light"/>
                <a:ea typeface="Calibri Light"/>
                <a:cs typeface="Calibri Light"/>
                <a:sym typeface="Calibri Light"/>
              </a:defRPr>
            </a:pPr>
            <a:r>
              <a:t>What We Use </a:t>
            </a:r>
            <a:endParaRPr sz="4100"/>
          </a:p>
          <a:p>
            <a:pPr marL="248602" indent="-248602" algn="ctr" defTabSz="795527">
              <a:lnSpc>
                <a:spcPct val="72000"/>
              </a:lnSpc>
              <a:spcBef>
                <a:spcPts val="500"/>
              </a:spcBef>
              <a:buSzPct val="100000"/>
              <a:buFont typeface="Arial"/>
              <a:buChar char="•"/>
              <a:defRPr sz="1300">
                <a:solidFill>
                  <a:srgbClr val="FFFFFF"/>
                </a:solidFill>
                <a:latin typeface="Calibri Light"/>
                <a:ea typeface="Calibri Light"/>
                <a:cs typeface="Calibri Light"/>
                <a:sym typeface="Calibri Light"/>
              </a:defRPr>
            </a:pPr>
            <a:r>
              <a:t>Visuals </a:t>
            </a:r>
            <a:endParaRPr sz="4100"/>
          </a:p>
          <a:p>
            <a:pPr marL="248602" indent="-248602" algn="ctr" defTabSz="795527">
              <a:lnSpc>
                <a:spcPct val="72000"/>
              </a:lnSpc>
              <a:spcBef>
                <a:spcPts val="500"/>
              </a:spcBef>
              <a:buSzPct val="100000"/>
              <a:buFont typeface="Arial"/>
              <a:buChar char="•"/>
              <a:defRPr sz="1300">
                <a:solidFill>
                  <a:srgbClr val="FFFFFF"/>
                </a:solidFill>
                <a:latin typeface="Calibri Light"/>
                <a:ea typeface="Calibri Light"/>
                <a:cs typeface="Calibri Light"/>
                <a:sym typeface="Calibri Light"/>
              </a:defRPr>
            </a:pPr>
            <a:r>
              <a:t>Universal Symbols </a:t>
            </a:r>
          </a:p>
          <a:p>
            <a:pPr marL="248602" indent="-248602" algn="ctr" defTabSz="795527">
              <a:lnSpc>
                <a:spcPct val="72000"/>
              </a:lnSpc>
              <a:spcBef>
                <a:spcPts val="500"/>
              </a:spcBef>
              <a:buSzPct val="100000"/>
              <a:buFont typeface="Arial"/>
              <a:buChar char="•"/>
              <a:defRPr sz="1300">
                <a:solidFill>
                  <a:srgbClr val="FFFFFF"/>
                </a:solidFill>
                <a:latin typeface="Calibri Light"/>
                <a:ea typeface="Calibri Light"/>
                <a:cs typeface="Calibri Light"/>
                <a:sym typeface="Calibri Light"/>
              </a:defRPr>
            </a:pPr>
            <a:r>
              <a:t>Social Stories </a:t>
            </a:r>
          </a:p>
          <a:p>
            <a:pPr marL="248602" indent="-248602" algn="ctr" defTabSz="795527">
              <a:lnSpc>
                <a:spcPct val="72000"/>
              </a:lnSpc>
              <a:spcBef>
                <a:spcPts val="500"/>
              </a:spcBef>
              <a:buSzPct val="100000"/>
              <a:buFont typeface="Arial"/>
              <a:buChar char="•"/>
              <a:defRPr sz="1300">
                <a:solidFill>
                  <a:srgbClr val="FFFFFF"/>
                </a:solidFill>
                <a:latin typeface="Calibri Light"/>
                <a:ea typeface="Calibri Light"/>
                <a:cs typeface="Calibri Light"/>
                <a:sym typeface="Calibri Light"/>
              </a:defRPr>
            </a:pPr>
            <a:r>
              <a:t>Pages to Color </a:t>
            </a:r>
          </a:p>
          <a:p>
            <a:pPr marL="248602" indent="-248602" algn="ctr" defTabSz="795527">
              <a:lnSpc>
                <a:spcPct val="72000"/>
              </a:lnSpc>
              <a:spcBef>
                <a:spcPts val="500"/>
              </a:spcBef>
              <a:buSzPct val="100000"/>
              <a:buFont typeface="Arial"/>
              <a:buChar char="•"/>
              <a:defRPr sz="1300">
                <a:solidFill>
                  <a:srgbClr val="FFFFFF"/>
                </a:solidFill>
                <a:latin typeface="Calibri Light"/>
                <a:ea typeface="Calibri Light"/>
                <a:cs typeface="Calibri Light"/>
                <a:sym typeface="Calibri Light"/>
              </a:defRPr>
            </a:pPr>
            <a:r>
              <a:t>Simple Activities </a:t>
            </a:r>
          </a:p>
          <a:p>
            <a:pPr marL="248602" indent="-248602" algn="ctr" defTabSz="795527">
              <a:lnSpc>
                <a:spcPct val="72000"/>
              </a:lnSpc>
              <a:spcBef>
                <a:spcPts val="500"/>
              </a:spcBef>
              <a:buSzPct val="100000"/>
              <a:buFont typeface="Arial"/>
              <a:buChar char="•"/>
              <a:defRPr sz="1300">
                <a:solidFill>
                  <a:srgbClr val="FFFFFF"/>
                </a:solidFill>
                <a:latin typeface="Calibri Light"/>
                <a:ea typeface="Calibri Light"/>
                <a:cs typeface="Calibri Light"/>
                <a:sym typeface="Calibri Light"/>
              </a:defRPr>
            </a:pPr>
            <a:r>
              <a:t>Art</a:t>
            </a:r>
          </a:p>
        </p:txBody>
      </p:sp>
      <p:sp>
        <p:nvSpPr>
          <p:cNvPr id="156" name="Straight Connector 9"/>
          <p:cNvSpPr/>
          <p:nvPr/>
        </p:nvSpPr>
        <p:spPr>
          <a:xfrm>
            <a:off x="1191126" y="3910267"/>
            <a:ext cx="2586792" cy="2"/>
          </a:xfrm>
          <a:prstGeom prst="line">
            <a:avLst/>
          </a:prstGeom>
          <a:ln w="22225">
            <a:solidFill>
              <a:srgbClr val="D9D9D9"/>
            </a:solidFill>
            <a:miter/>
          </a:ln>
        </p:spPr>
        <p:txBody>
          <a:bodyPr lIns="45718" tIns="45718" rIns="45718" bIns="45718"/>
          <a:lstStyle/>
          <a:p>
            <a:endParaRPr/>
          </a:p>
        </p:txBody>
      </p:sp>
      <p:pic>
        <p:nvPicPr>
          <p:cNvPr id="157" name="Picture 3" descr="Picture 3"/>
          <p:cNvPicPr>
            <a:picLocks noChangeAspect="1"/>
          </p:cNvPicPr>
          <p:nvPr/>
        </p:nvPicPr>
        <p:blipFill>
          <a:blip r:embed="rId3">
            <a:extLst/>
          </a:blip>
          <a:stretch>
            <a:fillRect/>
          </a:stretch>
        </p:blipFill>
        <p:spPr>
          <a:xfrm>
            <a:off x="5847536" y="492572"/>
            <a:ext cx="5166117" cy="588079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ubtitle 2"/>
          <p:cNvSpPr txBox="1">
            <a:spLocks noGrp="1"/>
          </p:cNvSpPr>
          <p:nvPr>
            <p:ph type="subTitle" idx="1"/>
          </p:nvPr>
        </p:nvSpPr>
        <p:spPr>
          <a:xfrm>
            <a:off x="930165" y="677914"/>
            <a:ext cx="10752085" cy="5596763"/>
          </a:xfrm>
          <a:prstGeom prst="rect">
            <a:avLst/>
          </a:prstGeom>
        </p:spPr>
        <p:txBody>
          <a:bodyPr/>
          <a:lstStyle/>
          <a:p>
            <a:pPr algn="l">
              <a:defRPr b="1" u="sng">
                <a:solidFill>
                  <a:srgbClr val="2F5597"/>
                </a:solidFill>
              </a:defRPr>
            </a:pPr>
            <a:r>
              <a:t>Song: Quiet and still</a:t>
            </a:r>
          </a:p>
          <a:p>
            <a:pPr algn="l">
              <a:lnSpc>
                <a:spcPct val="100000"/>
              </a:lnSpc>
              <a:spcBef>
                <a:spcPts val="0"/>
              </a:spcBef>
            </a:pPr>
            <a:r>
              <a:t>I stretch my hands above my head, I shake them all around</a:t>
            </a:r>
          </a:p>
          <a:p>
            <a:pPr algn="l">
              <a:lnSpc>
                <a:spcPct val="100000"/>
              </a:lnSpc>
              <a:spcBef>
                <a:spcPts val="0"/>
              </a:spcBef>
            </a:pPr>
            <a:r>
              <a:t>I let them fall down slowly, they wont make a sound</a:t>
            </a:r>
          </a:p>
          <a:p>
            <a:pPr algn="l">
              <a:lnSpc>
                <a:spcPct val="100000"/>
              </a:lnSpc>
              <a:spcBef>
                <a:spcPts val="0"/>
              </a:spcBef>
            </a:pPr>
            <a:r>
              <a:t>I rest them on my knees, I keep my body steady </a:t>
            </a:r>
          </a:p>
          <a:p>
            <a:pPr algn="l">
              <a:lnSpc>
                <a:spcPct val="100000"/>
              </a:lnSpc>
              <a:spcBef>
                <a:spcPts val="0"/>
              </a:spcBef>
            </a:pPr>
            <a:r>
              <a:t>My heart is beating quietly, I’m listening now I’m ready</a:t>
            </a:r>
          </a:p>
          <a:p>
            <a:pPr algn="l">
              <a:lnSpc>
                <a:spcPct val="100000"/>
              </a:lnSpc>
              <a:spcBef>
                <a:spcPts val="0"/>
              </a:spcBef>
            </a:pPr>
            <a:r>
              <a:t>I’m still, I’m still, I’m quiet and still</a:t>
            </a:r>
          </a:p>
          <a:p>
            <a:pPr algn="l">
              <a:lnSpc>
                <a:spcPct val="100000"/>
              </a:lnSpc>
              <a:spcBef>
                <a:spcPts val="0"/>
              </a:spcBef>
            </a:pPr>
            <a:r>
              <a:t>I’m still, I’m still, I’m quiet and still.  </a:t>
            </a:r>
          </a:p>
          <a:p>
            <a:pPr algn="l">
              <a:lnSpc>
                <a:spcPct val="100000"/>
              </a:lnSpc>
              <a:spcBef>
                <a:spcPts val="0"/>
              </a:spcBef>
            </a:pPr>
            <a:endParaRPr/>
          </a:p>
          <a:p>
            <a:pPr algn="l">
              <a:lnSpc>
                <a:spcPct val="100000"/>
              </a:lnSpc>
              <a:spcBef>
                <a:spcPts val="0"/>
              </a:spcBef>
              <a:defRPr b="1" u="sng">
                <a:solidFill>
                  <a:srgbClr val="2F5597"/>
                </a:solidFill>
              </a:defRPr>
            </a:pPr>
            <a:r>
              <a:t>Sign of the cross </a:t>
            </a:r>
          </a:p>
        </p:txBody>
      </p:sp>
      <p:pic>
        <p:nvPicPr>
          <p:cNvPr id="162" name="Picture 8" descr="Picture 8"/>
          <p:cNvPicPr>
            <a:picLocks noChangeAspect="1"/>
          </p:cNvPicPr>
          <p:nvPr/>
        </p:nvPicPr>
        <p:blipFill>
          <a:blip r:embed="rId4">
            <a:extLst/>
          </a:blip>
          <a:srcRect l="4782" t="53273" r="81992" b="28104"/>
          <a:stretch>
            <a:fillRect/>
          </a:stretch>
        </p:blipFill>
        <p:spPr>
          <a:xfrm>
            <a:off x="9159767" y="993226"/>
            <a:ext cx="2405568" cy="1929745"/>
          </a:xfrm>
          <a:prstGeom prst="rect">
            <a:avLst/>
          </a:prstGeom>
          <a:ln w="12700">
            <a:miter lim="400000"/>
          </a:ln>
        </p:spPr>
      </p:pic>
      <p:pic>
        <p:nvPicPr>
          <p:cNvPr id="163" name="Picture 9" descr="Picture 9"/>
          <p:cNvPicPr>
            <a:picLocks noChangeAspect="1"/>
          </p:cNvPicPr>
          <p:nvPr/>
        </p:nvPicPr>
        <p:blipFill>
          <a:blip r:embed="rId5">
            <a:extLst/>
          </a:blip>
          <a:srcRect l="6149" t="48523" r="65267" b="14918"/>
          <a:stretch>
            <a:fillRect/>
          </a:stretch>
        </p:blipFill>
        <p:spPr>
          <a:xfrm>
            <a:off x="10079735" y="1646400"/>
            <a:ext cx="1321132" cy="1133062"/>
          </a:xfrm>
          <a:prstGeom prst="rect">
            <a:avLst/>
          </a:prstGeom>
          <a:ln w="12700">
            <a:miter lim="400000"/>
          </a:ln>
        </p:spPr>
      </p:pic>
      <p:pic>
        <p:nvPicPr>
          <p:cNvPr id="164" name="Picture 13" descr="Picture 13"/>
          <p:cNvPicPr>
            <a:picLocks noChangeAspect="1"/>
          </p:cNvPicPr>
          <p:nvPr/>
        </p:nvPicPr>
        <p:blipFill>
          <a:blip r:embed="rId4">
            <a:extLst/>
          </a:blip>
          <a:srcRect l="5008" t="35354" r="82443" b="46612"/>
          <a:stretch>
            <a:fillRect/>
          </a:stretch>
        </p:blipFill>
        <p:spPr>
          <a:xfrm>
            <a:off x="9115897" y="3238280"/>
            <a:ext cx="2449436" cy="2268706"/>
          </a:xfrm>
          <a:prstGeom prst="rect">
            <a:avLst/>
          </a:prstGeom>
          <a:ln w="12700">
            <a:miter lim="400000"/>
          </a:ln>
        </p:spPr>
      </p:pic>
      <p:pic>
        <p:nvPicPr>
          <p:cNvPr id="165" name="Picture 14" descr="Picture 14"/>
          <p:cNvPicPr>
            <a:picLocks noChangeAspect="1"/>
          </p:cNvPicPr>
          <p:nvPr/>
        </p:nvPicPr>
        <p:blipFill>
          <a:blip r:embed="rId6">
            <a:extLst/>
          </a:blip>
          <a:stretch>
            <a:fillRect/>
          </a:stretch>
        </p:blipFill>
        <p:spPr>
          <a:xfrm>
            <a:off x="5599021" y="2701530"/>
            <a:ext cx="3056891" cy="3573146"/>
          </a:xfrm>
          <a:prstGeom prst="rect">
            <a:avLst/>
          </a:prstGeom>
          <a:ln w="12700">
            <a:miter lim="400000"/>
          </a:ln>
        </p:spPr>
      </p:pic>
      <p:pic>
        <p:nvPicPr>
          <p:cNvPr id="166" name="Quiet and still " descr="Quiet and still "/>
          <p:cNvPicPr>
            <a:picLocks/>
          </p:cNvPicPr>
          <p:nvPr>
            <a:audioFile r:link="rId2"/>
            <p:extLst>
              <p:ext uri="{DAA4B4D4-6D71-4841-9C94-3DE7FCFB9230}">
                <p14:media xmlns:p14="http://schemas.microsoft.com/office/powerpoint/2010/main" r:embed="rId1"/>
              </p:ext>
            </p:extLst>
          </p:nvPr>
        </p:nvPicPr>
        <p:blipFill>
          <a:blip r:embed="rId7">
            <a:extLst/>
          </a:blip>
          <a:stretch>
            <a:fillRect/>
          </a:stretch>
        </p:blipFill>
        <p:spPr>
          <a:xfrm>
            <a:off x="2654992" y="4700751"/>
            <a:ext cx="571501"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cTn>
                <p:tgtEl>
                  <p:spTgt spid="16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ontent Placeholder 2"/>
          <p:cNvSpPr txBox="1">
            <a:spLocks noGrp="1"/>
          </p:cNvSpPr>
          <p:nvPr>
            <p:ph type="body" idx="1"/>
          </p:nvPr>
        </p:nvSpPr>
        <p:spPr>
          <a:xfrm>
            <a:off x="851336" y="268014"/>
            <a:ext cx="11051632" cy="6369269"/>
          </a:xfrm>
          <a:prstGeom prst="rect">
            <a:avLst/>
          </a:prstGeom>
        </p:spPr>
        <p:txBody>
          <a:bodyPr/>
          <a:lstStyle/>
          <a:p>
            <a:pPr marL="0" indent="0">
              <a:lnSpc>
                <a:spcPct val="81000"/>
              </a:lnSpc>
              <a:buSzTx/>
              <a:buNone/>
              <a:defRPr sz="2400" b="1" u="sng">
                <a:solidFill>
                  <a:srgbClr val="2F5597"/>
                </a:solidFill>
              </a:defRPr>
            </a:pPr>
            <a:r>
              <a:t>Listen to Fr Aidan </a:t>
            </a:r>
          </a:p>
          <a:p>
            <a:pPr marL="0" indent="0">
              <a:lnSpc>
                <a:spcPct val="81000"/>
              </a:lnSpc>
              <a:buSzTx/>
              <a:buNone/>
              <a:defRPr sz="2400" b="1"/>
            </a:pPr>
            <a:r>
              <a:t>Priest: </a:t>
            </a:r>
            <a:r>
              <a:rPr b="0"/>
              <a:t>The grace of our Lord Jesus Christ and the love of God and the                                                 fellowship of the Holy Spirit be with you always </a:t>
            </a:r>
          </a:p>
          <a:p>
            <a:pPr marL="0" indent="0">
              <a:lnSpc>
                <a:spcPct val="81000"/>
              </a:lnSpc>
              <a:buSzTx/>
              <a:buNone/>
              <a:defRPr sz="2400" b="1"/>
            </a:pPr>
            <a:r>
              <a:t>All: And with your spirit </a:t>
            </a:r>
          </a:p>
          <a:p>
            <a:pPr marL="0" indent="0">
              <a:lnSpc>
                <a:spcPct val="81000"/>
              </a:lnSpc>
              <a:buSzTx/>
              <a:buNone/>
              <a:defRPr sz="2400" b="1"/>
            </a:pPr>
            <a:endParaRPr/>
          </a:p>
          <a:p>
            <a:pPr marL="0" indent="0">
              <a:lnSpc>
                <a:spcPct val="81000"/>
              </a:lnSpc>
              <a:buSzTx/>
              <a:buNone/>
              <a:defRPr sz="2400" b="1" u="sng">
                <a:solidFill>
                  <a:srgbClr val="2E75B6"/>
                </a:solidFill>
              </a:defRPr>
            </a:pPr>
            <a:r>
              <a:t>Preparation of altar</a:t>
            </a:r>
          </a:p>
          <a:p>
            <a:pPr marL="0" indent="0">
              <a:lnSpc>
                <a:spcPct val="81000"/>
              </a:lnSpc>
              <a:buSzTx/>
              <a:buNone/>
              <a:defRPr sz="2400" b="1"/>
            </a:pPr>
            <a:r>
              <a:t>Erin: </a:t>
            </a:r>
            <a:r>
              <a:rPr b="0"/>
              <a:t>We bring our candle: it reminds us that God lights the way for us</a:t>
            </a:r>
          </a:p>
          <a:p>
            <a:pPr marL="0" indent="0">
              <a:lnSpc>
                <a:spcPct val="81000"/>
              </a:lnSpc>
              <a:buSzTx/>
              <a:buNone/>
              <a:defRPr sz="2400" b="1"/>
            </a:pPr>
            <a:endParaRPr b="0"/>
          </a:p>
          <a:p>
            <a:pPr marL="0" indent="0">
              <a:lnSpc>
                <a:spcPct val="81000"/>
              </a:lnSpc>
              <a:buSzTx/>
              <a:buNone/>
              <a:defRPr sz="2400" b="1"/>
            </a:pPr>
            <a:r>
              <a:t>Erin: </a:t>
            </a:r>
            <a:r>
              <a:rPr b="0"/>
              <a:t>We bring a Bible: We listen to the word of God. </a:t>
            </a:r>
          </a:p>
          <a:p>
            <a:pPr marL="0" indent="0">
              <a:lnSpc>
                <a:spcPct val="81000"/>
              </a:lnSpc>
              <a:buSzTx/>
              <a:buNone/>
              <a:defRPr sz="2400" b="1"/>
            </a:pPr>
            <a:endParaRPr b="0"/>
          </a:p>
          <a:p>
            <a:pPr marL="0" indent="0">
              <a:lnSpc>
                <a:spcPct val="81000"/>
              </a:lnSpc>
              <a:buSzTx/>
              <a:buNone/>
              <a:defRPr sz="2400" b="1"/>
            </a:pPr>
            <a:r>
              <a:t>Corey: </a:t>
            </a:r>
            <a:r>
              <a:rPr b="0"/>
              <a:t>We bring our Primary 4 photograph: we come together as </a:t>
            </a:r>
          </a:p>
          <a:p>
            <a:pPr marL="0" indent="0">
              <a:lnSpc>
                <a:spcPct val="81000"/>
              </a:lnSpc>
              <a:buSzTx/>
              <a:buNone/>
              <a:defRPr sz="2400"/>
            </a:pPr>
            <a:r>
              <a:t>              children of God.</a:t>
            </a:r>
          </a:p>
          <a:p>
            <a:pPr marL="0" indent="0">
              <a:lnSpc>
                <a:spcPct val="81000"/>
              </a:lnSpc>
              <a:buSzTx/>
              <a:buNone/>
              <a:defRPr sz="2400" b="1"/>
            </a:pPr>
            <a:endParaRPr/>
          </a:p>
          <a:p>
            <a:pPr marL="0" indent="0">
              <a:lnSpc>
                <a:spcPct val="81000"/>
              </a:lnSpc>
              <a:buSzTx/>
              <a:buNone/>
              <a:defRPr sz="2400" b="1"/>
            </a:pPr>
            <a:r>
              <a:t>Corey: </a:t>
            </a:r>
            <a:r>
              <a:rPr b="0"/>
              <a:t>We bring our names given to us in Baptism: We know that Jesus loves us and our names are special to him.  </a:t>
            </a:r>
          </a:p>
        </p:txBody>
      </p:sp>
      <p:pic>
        <p:nvPicPr>
          <p:cNvPr id="169" name="Picture 3" descr="Picture 3"/>
          <p:cNvPicPr>
            <a:picLocks noChangeAspect="1"/>
          </p:cNvPicPr>
          <p:nvPr/>
        </p:nvPicPr>
        <p:blipFill>
          <a:blip r:embed="rId2">
            <a:extLst/>
          </a:blip>
          <a:srcRect l="4811" t="17796" r="82509" b="64523"/>
          <a:stretch>
            <a:fillRect/>
          </a:stretch>
        </p:blipFill>
        <p:spPr>
          <a:xfrm>
            <a:off x="9585434" y="391565"/>
            <a:ext cx="2230822" cy="1937450"/>
          </a:xfrm>
          <a:prstGeom prst="rect">
            <a:avLst/>
          </a:prstGeom>
          <a:ln w="12700">
            <a:miter lim="400000"/>
          </a:ln>
        </p:spPr>
      </p:pic>
      <p:sp>
        <p:nvSpPr>
          <p:cNvPr id="170" name="Rectangle 4"/>
          <p:cNvSpPr/>
          <p:nvPr/>
        </p:nvSpPr>
        <p:spPr>
          <a:xfrm>
            <a:off x="9821916" y="550348"/>
            <a:ext cx="1819021" cy="671211"/>
          </a:xfrm>
          <a:prstGeom prst="rect">
            <a:avLst/>
          </a:prstGeom>
          <a:solidFill>
            <a:srgbClr val="FFFFFF"/>
          </a:solidFill>
          <a:ln w="12700">
            <a:miter lim="400000"/>
          </a:ln>
        </p:spPr>
        <p:txBody>
          <a:bodyPr lIns="45718" tIns="45718" rIns="45718" bIns="45718" anchor="ctr"/>
          <a:lstStyle/>
          <a:p>
            <a:pPr>
              <a:defRPr>
                <a:latin typeface="+mj-lt"/>
                <a:ea typeface="+mj-ea"/>
                <a:cs typeface="+mj-cs"/>
                <a:sym typeface="Calibri"/>
              </a:defRPr>
            </a:pPr>
            <a:endParaRPr/>
          </a:p>
        </p:txBody>
      </p:sp>
      <p:pic>
        <p:nvPicPr>
          <p:cNvPr id="171" name="Picture 5" descr="Picture 5"/>
          <p:cNvPicPr>
            <a:picLocks noChangeAspect="1"/>
          </p:cNvPicPr>
          <p:nvPr/>
        </p:nvPicPr>
        <p:blipFill>
          <a:blip r:embed="rId3">
            <a:extLst/>
          </a:blip>
          <a:srcRect l="26952" t="275" r="12046"/>
          <a:stretch>
            <a:fillRect/>
          </a:stretch>
        </p:blipFill>
        <p:spPr>
          <a:xfrm>
            <a:off x="10351068" y="599571"/>
            <a:ext cx="434522" cy="621987"/>
          </a:xfrm>
          <a:prstGeom prst="rect">
            <a:avLst/>
          </a:prstGeom>
          <a:ln w="12700">
            <a:miter lim="400000"/>
          </a:ln>
        </p:spPr>
      </p:pic>
      <p:pic>
        <p:nvPicPr>
          <p:cNvPr id="172" name="Picture 6" descr="Picture 6"/>
          <p:cNvPicPr>
            <a:picLocks noChangeAspect="1"/>
          </p:cNvPicPr>
          <p:nvPr/>
        </p:nvPicPr>
        <p:blipFill>
          <a:blip r:embed="rId2">
            <a:extLst/>
          </a:blip>
          <a:srcRect l="21331" t="36299" r="65949" b="46242"/>
          <a:stretch>
            <a:fillRect/>
          </a:stretch>
        </p:blipFill>
        <p:spPr>
          <a:xfrm>
            <a:off x="9396248" y="3227926"/>
            <a:ext cx="2506720" cy="2006226"/>
          </a:xfrm>
          <a:prstGeom prst="rect">
            <a:avLst/>
          </a:prstGeom>
          <a:ln w="12700">
            <a:miter lim="400000"/>
          </a:ln>
        </p:spPr>
      </p:pic>
      <p:sp>
        <p:nvSpPr>
          <p:cNvPr id="173" name="Rectangle 7"/>
          <p:cNvSpPr/>
          <p:nvPr/>
        </p:nvSpPr>
        <p:spPr>
          <a:xfrm>
            <a:off x="9585434" y="3440102"/>
            <a:ext cx="2128347" cy="1469961"/>
          </a:xfrm>
          <a:prstGeom prst="rect">
            <a:avLst/>
          </a:prstGeom>
          <a:solidFill>
            <a:srgbClr val="FFFFFF"/>
          </a:solidFill>
          <a:ln w="12700">
            <a:miter lim="400000"/>
          </a:ln>
        </p:spPr>
        <p:txBody>
          <a:bodyPr lIns="45718" tIns="45718" rIns="45718" bIns="45718" anchor="ctr"/>
          <a:lstStyle/>
          <a:p>
            <a:pPr>
              <a:defRPr>
                <a:latin typeface="+mj-lt"/>
                <a:ea typeface="+mj-ea"/>
                <a:cs typeface="+mj-cs"/>
                <a:sym typeface="Calibri"/>
              </a:defRPr>
            </a:pPr>
            <a:endParaRPr/>
          </a:p>
        </p:txBody>
      </p:sp>
      <p:grpSp>
        <p:nvGrpSpPr>
          <p:cNvPr id="176" name="Rectangle 8"/>
          <p:cNvGrpSpPr/>
          <p:nvPr/>
        </p:nvGrpSpPr>
        <p:grpSpPr>
          <a:xfrm>
            <a:off x="9585433" y="4323013"/>
            <a:ext cx="2128349" cy="763209"/>
            <a:chOff x="0" y="-1"/>
            <a:chExt cx="2128347" cy="763208"/>
          </a:xfrm>
        </p:grpSpPr>
        <p:sp>
          <p:nvSpPr>
            <p:cNvPr id="174" name="Rectangle"/>
            <p:cNvSpPr/>
            <p:nvPr/>
          </p:nvSpPr>
          <p:spPr>
            <a:xfrm>
              <a:off x="-1" y="-2"/>
              <a:ext cx="2128349" cy="763209"/>
            </a:xfrm>
            <a:prstGeom prst="rect">
              <a:avLst/>
            </a:prstGeom>
            <a:solidFill>
              <a:srgbClr val="FFFFFF"/>
            </a:solidFill>
            <a:ln w="12700" cap="flat">
              <a:solidFill>
                <a:srgbClr val="000000"/>
              </a:solidFill>
              <a:prstDash val="solid"/>
              <a:miter lim="800000"/>
            </a:ln>
            <a:effectLst/>
          </p:spPr>
          <p:txBody>
            <a:bodyPr wrap="square" lIns="45718" tIns="45718" rIns="45718" bIns="45718" numCol="1" anchor="ctr">
              <a:noAutofit/>
            </a:bodyPr>
            <a:lstStyle/>
            <a:p>
              <a:pPr algn="ctr">
                <a:defRPr sz="3000">
                  <a:latin typeface="Times New Roman"/>
                  <a:ea typeface="Times New Roman"/>
                  <a:cs typeface="Times New Roman"/>
                  <a:sym typeface="Times New Roman"/>
                </a:defRPr>
              </a:pPr>
              <a:endParaRPr/>
            </a:p>
          </p:txBody>
        </p:sp>
        <p:sp>
          <p:nvSpPr>
            <p:cNvPr id="175" name="Gifts"/>
            <p:cNvSpPr txBox="1"/>
            <p:nvPr/>
          </p:nvSpPr>
          <p:spPr>
            <a:xfrm>
              <a:off x="-1" y="128075"/>
              <a:ext cx="2128349" cy="5070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3000" b="1">
                  <a:latin typeface="Times New Roman"/>
                  <a:ea typeface="Times New Roman"/>
                  <a:cs typeface="Times New Roman"/>
                  <a:sym typeface="Times New Roman"/>
                </a:defRPr>
              </a:lvl1pPr>
            </a:lstStyle>
            <a:p>
              <a:r>
                <a:t>Gifts</a:t>
              </a:r>
            </a:p>
          </p:txBody>
        </p:sp>
      </p:grpSp>
      <p:pic>
        <p:nvPicPr>
          <p:cNvPr id="177" name="Picture 9" descr="Picture 9"/>
          <p:cNvPicPr>
            <a:picLocks noChangeAspect="1"/>
          </p:cNvPicPr>
          <p:nvPr/>
        </p:nvPicPr>
        <p:blipFill>
          <a:blip r:embed="rId4">
            <a:extLst/>
          </a:blip>
          <a:srcRect l="6021" r="6683"/>
          <a:stretch>
            <a:fillRect/>
          </a:stretch>
        </p:blipFill>
        <p:spPr>
          <a:xfrm>
            <a:off x="10084306" y="3412454"/>
            <a:ext cx="1275504" cy="81858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ontent Placeholder 2"/>
          <p:cNvSpPr txBox="1">
            <a:spLocks noGrp="1"/>
          </p:cNvSpPr>
          <p:nvPr>
            <p:ph type="body" idx="1"/>
          </p:nvPr>
        </p:nvSpPr>
        <p:spPr>
          <a:xfrm>
            <a:off x="1623847" y="258415"/>
            <a:ext cx="10342865" cy="6082752"/>
          </a:xfrm>
          <a:prstGeom prst="rect">
            <a:avLst/>
          </a:prstGeom>
        </p:spPr>
        <p:txBody>
          <a:bodyPr/>
          <a:lstStyle/>
          <a:p>
            <a:pPr marL="0" indent="0">
              <a:lnSpc>
                <a:spcPct val="100000"/>
              </a:lnSpc>
              <a:spcBef>
                <a:spcPts val="0"/>
              </a:spcBef>
              <a:buSzTx/>
              <a:buNone/>
              <a:defRPr sz="2400" b="1" u="sng">
                <a:solidFill>
                  <a:srgbClr val="2E75B6"/>
                </a:solidFill>
              </a:defRPr>
            </a:pPr>
            <a:r>
              <a:t>Prayer before Communion </a:t>
            </a:r>
          </a:p>
          <a:p>
            <a:pPr marL="0" indent="0">
              <a:lnSpc>
                <a:spcPct val="100000"/>
              </a:lnSpc>
              <a:spcBef>
                <a:spcPts val="0"/>
              </a:spcBef>
              <a:buSzTx/>
              <a:buNone/>
              <a:defRPr sz="2400" b="1"/>
            </a:pPr>
            <a:r>
              <a:t>All: </a:t>
            </a:r>
          </a:p>
          <a:p>
            <a:pPr marL="0" indent="0">
              <a:lnSpc>
                <a:spcPct val="100000"/>
              </a:lnSpc>
              <a:spcBef>
                <a:spcPts val="0"/>
              </a:spcBef>
              <a:buSzTx/>
              <a:buNone/>
              <a:defRPr sz="2400"/>
            </a:pPr>
            <a:r>
              <a:t>Lord Jesus, come to me.</a:t>
            </a:r>
          </a:p>
          <a:p>
            <a:pPr marL="0" indent="0">
              <a:lnSpc>
                <a:spcPct val="100000"/>
              </a:lnSpc>
              <a:spcBef>
                <a:spcPts val="0"/>
              </a:spcBef>
              <a:buSzTx/>
              <a:buNone/>
              <a:defRPr sz="2400"/>
            </a:pPr>
            <a:r>
              <a:t>Lord Jesus, give me your love.</a:t>
            </a:r>
          </a:p>
          <a:p>
            <a:pPr marL="0" indent="0">
              <a:lnSpc>
                <a:spcPct val="100000"/>
              </a:lnSpc>
              <a:spcBef>
                <a:spcPts val="0"/>
              </a:spcBef>
              <a:buSzTx/>
              <a:buNone/>
              <a:defRPr sz="2400"/>
            </a:pPr>
            <a:r>
              <a:t>Lord Jesus, come to me and give me yourself.</a:t>
            </a:r>
          </a:p>
          <a:p>
            <a:pPr marL="0" indent="0">
              <a:lnSpc>
                <a:spcPct val="100000"/>
              </a:lnSpc>
              <a:spcBef>
                <a:spcPts val="0"/>
              </a:spcBef>
              <a:buSzTx/>
              <a:buNone/>
              <a:defRPr sz="2400"/>
            </a:pPr>
            <a:r>
              <a:t>Lord Jesus, friend of children, come to me.</a:t>
            </a:r>
          </a:p>
          <a:p>
            <a:pPr marL="0" indent="0">
              <a:lnSpc>
                <a:spcPct val="100000"/>
              </a:lnSpc>
              <a:spcBef>
                <a:spcPts val="0"/>
              </a:spcBef>
              <a:buSzTx/>
              <a:buNone/>
              <a:defRPr sz="2400"/>
            </a:pPr>
            <a:r>
              <a:t>Lord Jesus, you are my Lord and my God.</a:t>
            </a:r>
          </a:p>
          <a:p>
            <a:pPr marL="0" indent="0">
              <a:lnSpc>
                <a:spcPct val="100000"/>
              </a:lnSpc>
              <a:spcBef>
                <a:spcPts val="0"/>
              </a:spcBef>
              <a:buSzTx/>
              <a:buNone/>
              <a:defRPr sz="2400"/>
            </a:pPr>
            <a:r>
              <a:t>Praise to you Lord Jesus Christ</a:t>
            </a:r>
          </a:p>
          <a:p>
            <a:pPr marL="0" indent="0">
              <a:lnSpc>
                <a:spcPct val="100000"/>
              </a:lnSpc>
              <a:spcBef>
                <a:spcPts val="0"/>
              </a:spcBef>
              <a:buSzTx/>
              <a:buNone/>
              <a:defRPr sz="2400" b="1" u="sng">
                <a:solidFill>
                  <a:srgbClr val="2E75B6"/>
                </a:solidFill>
              </a:defRPr>
            </a:pPr>
            <a:endParaRPr/>
          </a:p>
          <a:p>
            <a:pPr marL="0" indent="0">
              <a:lnSpc>
                <a:spcPct val="100000"/>
              </a:lnSpc>
              <a:spcBef>
                <a:spcPts val="0"/>
              </a:spcBef>
              <a:buSzTx/>
              <a:buNone/>
              <a:defRPr sz="2400" b="1" u="sng">
                <a:solidFill>
                  <a:srgbClr val="2E75B6"/>
                </a:solidFill>
              </a:defRPr>
            </a:pPr>
            <a:r>
              <a:t>Communion </a:t>
            </a:r>
          </a:p>
          <a:p>
            <a:pPr marL="0" indent="0">
              <a:buSzTx/>
              <a:buNone/>
              <a:defRPr sz="2400"/>
            </a:pPr>
            <a:r>
              <a:t>Fr Aidan will give me Holy Communion and say:</a:t>
            </a:r>
          </a:p>
          <a:p>
            <a:pPr marL="0" indent="0">
              <a:buSzTx/>
              <a:buNone/>
              <a:defRPr sz="2400"/>
            </a:pPr>
            <a:endParaRPr/>
          </a:p>
          <a:p>
            <a:pPr marL="0" indent="0">
              <a:buSzTx/>
              <a:buNone/>
              <a:defRPr sz="2400" b="1"/>
            </a:pPr>
            <a:r>
              <a:t>Priest:</a:t>
            </a:r>
            <a:r>
              <a:rPr b="0"/>
              <a:t> The Body of Christ</a:t>
            </a:r>
          </a:p>
          <a:p>
            <a:pPr marL="0" indent="0">
              <a:buSzTx/>
              <a:buNone/>
              <a:defRPr sz="2400"/>
            </a:pPr>
            <a:r>
              <a:t> I will say ‘Amen’ and put the Holy Communion in my mouth.  </a:t>
            </a:r>
          </a:p>
        </p:txBody>
      </p:sp>
      <p:pic>
        <p:nvPicPr>
          <p:cNvPr id="180" name="Picture 3" descr="Picture 3"/>
          <p:cNvPicPr>
            <a:picLocks noChangeAspect="1"/>
          </p:cNvPicPr>
          <p:nvPr/>
        </p:nvPicPr>
        <p:blipFill>
          <a:blip r:embed="rId4">
            <a:extLst/>
          </a:blip>
          <a:srcRect l="21331" t="36299" r="65949" b="46242"/>
          <a:stretch>
            <a:fillRect/>
          </a:stretch>
        </p:blipFill>
        <p:spPr>
          <a:xfrm>
            <a:off x="9774100" y="417444"/>
            <a:ext cx="2192615" cy="2014497"/>
          </a:xfrm>
          <a:prstGeom prst="rect">
            <a:avLst/>
          </a:prstGeom>
          <a:ln w="12700">
            <a:miter lim="400000"/>
          </a:ln>
        </p:spPr>
      </p:pic>
      <p:sp>
        <p:nvSpPr>
          <p:cNvPr id="181" name="Rectangle 4"/>
          <p:cNvSpPr/>
          <p:nvPr/>
        </p:nvSpPr>
        <p:spPr>
          <a:xfrm>
            <a:off x="9909988" y="616226"/>
            <a:ext cx="1917578" cy="1697604"/>
          </a:xfrm>
          <a:prstGeom prst="rect">
            <a:avLst/>
          </a:prstGeom>
          <a:solidFill>
            <a:srgbClr val="FFFFFF"/>
          </a:solidFill>
          <a:ln w="12700">
            <a:miter lim="400000"/>
          </a:ln>
        </p:spPr>
        <p:txBody>
          <a:bodyPr lIns="45718" tIns="45718" rIns="45718" bIns="45718" anchor="ctr"/>
          <a:lstStyle/>
          <a:p>
            <a:pPr>
              <a:defRPr>
                <a:latin typeface="+mj-lt"/>
                <a:ea typeface="+mj-ea"/>
                <a:cs typeface="+mj-cs"/>
                <a:sym typeface="Calibri"/>
              </a:defRPr>
            </a:pPr>
            <a:endParaRPr/>
          </a:p>
        </p:txBody>
      </p:sp>
      <p:pic>
        <p:nvPicPr>
          <p:cNvPr id="182" name="Picture 5" descr="Picture 5"/>
          <p:cNvPicPr>
            <a:picLocks noChangeAspect="1"/>
          </p:cNvPicPr>
          <p:nvPr/>
        </p:nvPicPr>
        <p:blipFill>
          <a:blip r:embed="rId4">
            <a:extLst/>
          </a:blip>
          <a:srcRect l="22409" t="41959" r="73414" b="49009"/>
          <a:stretch>
            <a:fillRect/>
          </a:stretch>
        </p:blipFill>
        <p:spPr>
          <a:xfrm>
            <a:off x="10738900" y="616225"/>
            <a:ext cx="672745" cy="974932"/>
          </a:xfrm>
          <a:prstGeom prst="rect">
            <a:avLst/>
          </a:prstGeom>
          <a:ln w="12700">
            <a:miter lim="400000"/>
          </a:ln>
        </p:spPr>
      </p:pic>
      <p:grpSp>
        <p:nvGrpSpPr>
          <p:cNvPr id="185" name="Rectangle 6"/>
          <p:cNvGrpSpPr/>
          <p:nvPr/>
        </p:nvGrpSpPr>
        <p:grpSpPr>
          <a:xfrm>
            <a:off x="9972218" y="1536344"/>
            <a:ext cx="1855349" cy="777489"/>
            <a:chOff x="0" y="0"/>
            <a:chExt cx="1855347" cy="777488"/>
          </a:xfrm>
        </p:grpSpPr>
        <p:sp>
          <p:nvSpPr>
            <p:cNvPr id="183" name="Rectangle"/>
            <p:cNvSpPr/>
            <p:nvPr/>
          </p:nvSpPr>
          <p:spPr>
            <a:xfrm>
              <a:off x="-1" y="-1"/>
              <a:ext cx="1855349" cy="777489"/>
            </a:xfrm>
            <a:prstGeom prst="rect">
              <a:avLst/>
            </a:prstGeom>
            <a:solidFill>
              <a:srgbClr val="FFFFFF"/>
            </a:solidFill>
            <a:ln w="12700" cap="flat">
              <a:solidFill>
                <a:srgbClr val="000000"/>
              </a:solidFill>
              <a:prstDash val="solid"/>
              <a:miter lim="800000"/>
            </a:ln>
            <a:effectLst/>
          </p:spPr>
          <p:txBody>
            <a:bodyPr wrap="square" lIns="45718" tIns="45718" rIns="45718" bIns="45718" numCol="1" anchor="ctr">
              <a:noAutofit/>
            </a:bodyPr>
            <a:lstStyle/>
            <a:p>
              <a:pPr algn="ctr">
                <a:defRPr sz="2000">
                  <a:latin typeface="Times New Roman"/>
                  <a:ea typeface="Times New Roman"/>
                  <a:cs typeface="Times New Roman"/>
                  <a:sym typeface="Times New Roman"/>
                </a:defRPr>
              </a:pPr>
              <a:endParaRPr/>
            </a:p>
          </p:txBody>
        </p:sp>
        <p:sp>
          <p:nvSpPr>
            <p:cNvPr id="184" name="Prayer before Communion"/>
            <p:cNvSpPr txBox="1"/>
            <p:nvPr/>
          </p:nvSpPr>
          <p:spPr>
            <a:xfrm>
              <a:off x="-1" y="56317"/>
              <a:ext cx="1855349" cy="6648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000" b="1">
                  <a:latin typeface="Times New Roman"/>
                  <a:ea typeface="Times New Roman"/>
                  <a:cs typeface="Times New Roman"/>
                  <a:sym typeface="Times New Roman"/>
                </a:defRPr>
              </a:lvl1pPr>
            </a:lstStyle>
            <a:p>
              <a:r>
                <a:t>Prayer before Communion</a:t>
              </a:r>
            </a:p>
          </p:txBody>
        </p:sp>
      </p:grpSp>
      <p:pic>
        <p:nvPicPr>
          <p:cNvPr id="186" name="Picture 7" descr="Picture 7"/>
          <p:cNvPicPr>
            <a:picLocks noChangeAspect="1"/>
          </p:cNvPicPr>
          <p:nvPr/>
        </p:nvPicPr>
        <p:blipFill>
          <a:blip r:embed="rId4">
            <a:extLst/>
          </a:blip>
          <a:srcRect l="21331" t="36299" r="65949" b="46242"/>
          <a:stretch>
            <a:fillRect/>
          </a:stretch>
        </p:blipFill>
        <p:spPr>
          <a:xfrm>
            <a:off x="9774100" y="3202200"/>
            <a:ext cx="2252250" cy="1895229"/>
          </a:xfrm>
          <a:prstGeom prst="rect">
            <a:avLst/>
          </a:prstGeom>
          <a:ln w="12700">
            <a:miter lim="400000"/>
          </a:ln>
        </p:spPr>
      </p:pic>
      <p:sp>
        <p:nvSpPr>
          <p:cNvPr id="187" name="Rectangle 8"/>
          <p:cNvSpPr/>
          <p:nvPr/>
        </p:nvSpPr>
        <p:spPr>
          <a:xfrm>
            <a:off x="9981430" y="3335551"/>
            <a:ext cx="1836923" cy="1514326"/>
          </a:xfrm>
          <a:prstGeom prst="rect">
            <a:avLst/>
          </a:prstGeom>
          <a:solidFill>
            <a:srgbClr val="FFFFFF"/>
          </a:solidFill>
          <a:ln w="12700">
            <a:miter lim="400000"/>
          </a:ln>
        </p:spPr>
        <p:txBody>
          <a:bodyPr lIns="45718" tIns="45718" rIns="45718" bIns="45718" anchor="ctr"/>
          <a:lstStyle/>
          <a:p>
            <a:pPr>
              <a:defRPr>
                <a:latin typeface="+mj-lt"/>
                <a:ea typeface="+mj-ea"/>
                <a:cs typeface="+mj-cs"/>
                <a:sym typeface="Calibri"/>
              </a:defRPr>
            </a:pPr>
            <a:endParaRPr/>
          </a:p>
        </p:txBody>
      </p:sp>
      <p:grpSp>
        <p:nvGrpSpPr>
          <p:cNvPr id="190" name="Rectangle 9"/>
          <p:cNvGrpSpPr/>
          <p:nvPr/>
        </p:nvGrpSpPr>
        <p:grpSpPr>
          <a:xfrm>
            <a:off x="10105547" y="4309427"/>
            <a:ext cx="1634091" cy="573470"/>
            <a:chOff x="0" y="0"/>
            <a:chExt cx="1634089" cy="573469"/>
          </a:xfrm>
        </p:grpSpPr>
        <p:sp>
          <p:nvSpPr>
            <p:cNvPr id="188" name="Rectangle"/>
            <p:cNvSpPr/>
            <p:nvPr/>
          </p:nvSpPr>
          <p:spPr>
            <a:xfrm>
              <a:off x="-1" y="-1"/>
              <a:ext cx="1634091" cy="573470"/>
            </a:xfrm>
            <a:prstGeom prst="rect">
              <a:avLst/>
            </a:prstGeom>
            <a:solidFill>
              <a:srgbClr val="FFFFFF"/>
            </a:solidFill>
            <a:ln w="12700" cap="flat">
              <a:solidFill>
                <a:srgbClr val="000000"/>
              </a:solidFill>
              <a:prstDash val="solid"/>
              <a:miter lim="800000"/>
            </a:ln>
            <a:effectLst/>
          </p:spPr>
          <p:txBody>
            <a:bodyPr wrap="square" lIns="45718" tIns="45718" rIns="45718" bIns="45718" numCol="1" anchor="ctr">
              <a:noAutofit/>
            </a:bodyPr>
            <a:lstStyle/>
            <a:p>
              <a:pPr algn="ctr">
                <a:defRPr sz="1200">
                  <a:latin typeface="Times New Roman"/>
                  <a:ea typeface="Times New Roman"/>
                  <a:cs typeface="Times New Roman"/>
                  <a:sym typeface="Times New Roman"/>
                </a:defRPr>
              </a:pPr>
              <a:endParaRPr/>
            </a:p>
          </p:txBody>
        </p:sp>
        <p:sp>
          <p:nvSpPr>
            <p:cNvPr id="189" name="Communion"/>
            <p:cNvSpPr txBox="1"/>
            <p:nvPr/>
          </p:nvSpPr>
          <p:spPr>
            <a:xfrm>
              <a:off x="-1" y="100358"/>
              <a:ext cx="1634091" cy="3727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000" b="1">
                  <a:latin typeface="Times New Roman"/>
                  <a:ea typeface="Times New Roman"/>
                  <a:cs typeface="Times New Roman"/>
                  <a:sym typeface="Times New Roman"/>
                </a:defRPr>
              </a:pPr>
              <a:r>
                <a:t>Communion</a:t>
              </a:r>
              <a:r>
                <a:rPr sz="1400"/>
                <a:t> </a:t>
              </a:r>
            </a:p>
          </p:txBody>
        </p:sp>
      </p:grpSp>
      <p:pic>
        <p:nvPicPr>
          <p:cNvPr id="191" name="Picture 10" descr="Picture 10"/>
          <p:cNvPicPr>
            <a:picLocks noChangeAspect="1"/>
          </p:cNvPicPr>
          <p:nvPr/>
        </p:nvPicPr>
        <p:blipFill>
          <a:blip r:embed="rId5">
            <a:extLst/>
          </a:blip>
          <a:srcRect l="34277" t="1" b="50724"/>
          <a:stretch>
            <a:fillRect/>
          </a:stretch>
        </p:blipFill>
        <p:spPr>
          <a:xfrm>
            <a:off x="10489817" y="3405816"/>
            <a:ext cx="1052005" cy="963662"/>
          </a:xfrm>
          <a:prstGeom prst="rect">
            <a:avLst/>
          </a:prstGeom>
          <a:ln w="12700">
            <a:miter lim="400000"/>
          </a:ln>
        </p:spPr>
      </p:pic>
      <p:pic>
        <p:nvPicPr>
          <p:cNvPr id="192" name="Holy Communion" descr="Holy Communion"/>
          <p:cNvPicPr>
            <a:picLocks/>
          </p:cNvPicPr>
          <p:nvPr>
            <a:audioFile r:link="rId2"/>
            <p:extLst>
              <p:ext uri="{DAA4B4D4-6D71-4841-9C94-3DE7FCFB9230}">
                <p14:media xmlns:p14="http://schemas.microsoft.com/office/powerpoint/2010/main" r:embed="rId1"/>
              </p:ext>
            </p:extLst>
          </p:nvPr>
        </p:nvPicPr>
        <p:blipFill>
          <a:blip r:embed="rId6">
            <a:extLst/>
          </a:blip>
          <a:stretch>
            <a:fillRect/>
          </a:stretch>
        </p:blipFill>
        <p:spPr>
          <a:xfrm>
            <a:off x="5223640" y="3299790"/>
            <a:ext cx="571501"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722199" fill="hold"/>
                                        <p:tgtEl>
                                          <p:spTgt spid="1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cTn>
                <p:tgtEl>
                  <p:spTgt spid="192"/>
                </p:tgtEl>
              </p:cMediaNode>
            </p:audio>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750</Words>
  <Application>Microsoft Office PowerPoint</Application>
  <PresentationFormat>Widescreen</PresentationFormat>
  <Paragraphs>103</Paragraphs>
  <Slides>15</Slides>
  <Notes>5</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Comic Sans MS</vt:lpstr>
      <vt:lpstr>Helvetica</vt:lpstr>
      <vt:lpstr>Times New Roman</vt:lpstr>
      <vt:lpstr>office theme</vt:lpstr>
      <vt:lpstr>Delivering the RE Curriculum to Pupils With Special Educational Needs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Delivering the RE Curriculum to Pupils With Special Educational Needs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the RE Curriculum to Pupils With Special Educational Needs </dc:title>
  <dc:creator>Edel Murphy</dc:creator>
  <cp:lastModifiedBy>Edel Murphy</cp:lastModifiedBy>
  <cp:revision>2</cp:revision>
  <dcterms:modified xsi:type="dcterms:W3CDTF">2020-02-14T10:19:21Z</dcterms:modified>
</cp:coreProperties>
</file>