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9" r:id="rId3"/>
    <p:sldId id="275" r:id="rId4"/>
    <p:sldId id="270" r:id="rId5"/>
    <p:sldId id="266" r:id="rId6"/>
    <p:sldId id="276" r:id="rId7"/>
    <p:sldId id="267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1" r:id="rId17"/>
    <p:sldId id="272" r:id="rId18"/>
    <p:sldId id="279" r:id="rId19"/>
    <p:sldId id="278" r:id="rId20"/>
    <p:sldId id="277" r:id="rId21"/>
    <p:sldId id="280" r:id="rId22"/>
    <p:sldId id="274" r:id="rId23"/>
    <p:sldId id="273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FF"/>
    <a:srgbClr val="6600FF"/>
    <a:srgbClr val="FF9900"/>
    <a:srgbClr val="FF9966"/>
    <a:srgbClr val="FF0000"/>
    <a:srgbClr val="99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C1A48-4E5E-49A6-A6CE-2036061D35C7}" v="11" dt="2022-11-02T15:17:01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2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Carroll" userId="12cd96f29baf07ed" providerId="LiveId" clId="{987C1A48-4E5E-49A6-A6CE-2036061D35C7}"/>
    <pc:docChg chg="custSel addSld modSld sldOrd">
      <pc:chgData name="Patricia Carroll" userId="12cd96f29baf07ed" providerId="LiveId" clId="{987C1A48-4E5E-49A6-A6CE-2036061D35C7}" dt="2022-11-02T15:54:29.695" v="1733" actId="20577"/>
      <pc:docMkLst>
        <pc:docMk/>
      </pc:docMkLst>
      <pc:sldChg chg="modSp mod">
        <pc:chgData name="Patricia Carroll" userId="12cd96f29baf07ed" providerId="LiveId" clId="{987C1A48-4E5E-49A6-A6CE-2036061D35C7}" dt="2022-11-02T15:17:10.653" v="15" actId="20577"/>
        <pc:sldMkLst>
          <pc:docMk/>
          <pc:sldMk cId="4147639455" sldId="256"/>
        </pc:sldMkLst>
        <pc:spChg chg="mod">
          <ac:chgData name="Patricia Carroll" userId="12cd96f29baf07ed" providerId="LiveId" clId="{987C1A48-4E5E-49A6-A6CE-2036061D35C7}" dt="2022-11-02T15:17:01.612" v="10" actId="20577"/>
          <ac:spMkLst>
            <pc:docMk/>
            <pc:sldMk cId="4147639455" sldId="256"/>
            <ac:spMk id="2" creationId="{C7E46F92-D500-33EB-3059-FD6905E799F2}"/>
          </ac:spMkLst>
        </pc:spChg>
        <pc:spChg chg="mod">
          <ac:chgData name="Patricia Carroll" userId="12cd96f29baf07ed" providerId="LiveId" clId="{987C1A48-4E5E-49A6-A6CE-2036061D35C7}" dt="2022-11-02T15:17:10.653" v="15" actId="20577"/>
          <ac:spMkLst>
            <pc:docMk/>
            <pc:sldMk cId="4147639455" sldId="256"/>
            <ac:spMk id="3" creationId="{C836A3BB-1688-085F-85BC-3A29446386F8}"/>
          </ac:spMkLst>
        </pc:spChg>
      </pc:sldChg>
      <pc:sldChg chg="modSp new mod">
        <pc:chgData name="Patricia Carroll" userId="12cd96f29baf07ed" providerId="LiveId" clId="{987C1A48-4E5E-49A6-A6CE-2036061D35C7}" dt="2022-11-02T15:41:22.063" v="1252" actId="13822"/>
        <pc:sldMkLst>
          <pc:docMk/>
          <pc:sldMk cId="1397128381" sldId="257"/>
        </pc:sldMkLst>
        <pc:spChg chg="mod">
          <ac:chgData name="Patricia Carroll" userId="12cd96f29baf07ed" providerId="LiveId" clId="{987C1A48-4E5E-49A6-A6CE-2036061D35C7}" dt="2022-11-02T15:19:30.881" v="38" actId="20577"/>
          <ac:spMkLst>
            <pc:docMk/>
            <pc:sldMk cId="1397128381" sldId="257"/>
            <ac:spMk id="2" creationId="{03E0B225-99B5-6D52-10B0-91051B46F6BD}"/>
          </ac:spMkLst>
        </pc:spChg>
        <pc:spChg chg="mod">
          <ac:chgData name="Patricia Carroll" userId="12cd96f29baf07ed" providerId="LiveId" clId="{987C1A48-4E5E-49A6-A6CE-2036061D35C7}" dt="2022-11-02T15:21:18.472" v="245" actId="20577"/>
          <ac:spMkLst>
            <pc:docMk/>
            <pc:sldMk cId="1397128381" sldId="257"/>
            <ac:spMk id="3" creationId="{CEB4E591-2C86-D2BD-4CE9-B7FE5DEF192B}"/>
          </ac:spMkLst>
        </pc:spChg>
        <pc:spChg chg="mod">
          <ac:chgData name="Patricia Carroll" userId="12cd96f29baf07ed" providerId="LiveId" clId="{987C1A48-4E5E-49A6-A6CE-2036061D35C7}" dt="2022-11-02T15:41:22.063" v="1252" actId="13822"/>
          <ac:spMkLst>
            <pc:docMk/>
            <pc:sldMk cId="1397128381" sldId="257"/>
            <ac:spMk id="4" creationId="{510B4445-9678-1D46-5201-A209CAD3E4E1}"/>
          </ac:spMkLst>
        </pc:spChg>
      </pc:sldChg>
      <pc:sldChg chg="modSp new mod">
        <pc:chgData name="Patricia Carroll" userId="12cd96f29baf07ed" providerId="LiveId" clId="{987C1A48-4E5E-49A6-A6CE-2036061D35C7}" dt="2022-11-02T15:41:41.905" v="1253" actId="13822"/>
        <pc:sldMkLst>
          <pc:docMk/>
          <pc:sldMk cId="2962147973" sldId="258"/>
        </pc:sldMkLst>
        <pc:spChg chg="mod">
          <ac:chgData name="Patricia Carroll" userId="12cd96f29baf07ed" providerId="LiveId" clId="{987C1A48-4E5E-49A6-A6CE-2036061D35C7}" dt="2022-11-02T15:24:26.775" v="453" actId="20577"/>
          <ac:spMkLst>
            <pc:docMk/>
            <pc:sldMk cId="2962147973" sldId="258"/>
            <ac:spMk id="2" creationId="{7161D76D-D44E-3B49-35F1-117585AC0E40}"/>
          </ac:spMkLst>
        </pc:spChg>
        <pc:spChg chg="mod">
          <ac:chgData name="Patricia Carroll" userId="12cd96f29baf07ed" providerId="LiveId" clId="{987C1A48-4E5E-49A6-A6CE-2036061D35C7}" dt="2022-11-02T15:26:47.966" v="617" actId="20577"/>
          <ac:spMkLst>
            <pc:docMk/>
            <pc:sldMk cId="2962147973" sldId="258"/>
            <ac:spMk id="3" creationId="{1A0FC16D-059E-6C92-8762-57C902E35476}"/>
          </ac:spMkLst>
        </pc:spChg>
        <pc:spChg chg="mod">
          <ac:chgData name="Patricia Carroll" userId="12cd96f29baf07ed" providerId="LiveId" clId="{987C1A48-4E5E-49A6-A6CE-2036061D35C7}" dt="2022-11-02T15:41:41.905" v="1253" actId="13822"/>
          <ac:spMkLst>
            <pc:docMk/>
            <pc:sldMk cId="2962147973" sldId="258"/>
            <ac:spMk id="4" creationId="{68478FAF-FD96-F8A8-A724-AFE6A9859357}"/>
          </ac:spMkLst>
        </pc:spChg>
      </pc:sldChg>
      <pc:sldChg chg="modSp new mod">
        <pc:chgData name="Patricia Carroll" userId="12cd96f29baf07ed" providerId="LiveId" clId="{987C1A48-4E5E-49A6-A6CE-2036061D35C7}" dt="2022-11-02T15:41:52.176" v="1254" actId="13822"/>
        <pc:sldMkLst>
          <pc:docMk/>
          <pc:sldMk cId="3724648172" sldId="259"/>
        </pc:sldMkLst>
        <pc:spChg chg="mod">
          <ac:chgData name="Patricia Carroll" userId="12cd96f29baf07ed" providerId="LiveId" clId="{987C1A48-4E5E-49A6-A6CE-2036061D35C7}" dt="2022-11-02T15:28:22.432" v="735" actId="20577"/>
          <ac:spMkLst>
            <pc:docMk/>
            <pc:sldMk cId="3724648172" sldId="259"/>
            <ac:spMk id="2" creationId="{CF79199E-9B65-EB3A-9B25-6339BF626577}"/>
          </ac:spMkLst>
        </pc:spChg>
        <pc:spChg chg="mod">
          <ac:chgData name="Patricia Carroll" userId="12cd96f29baf07ed" providerId="LiveId" clId="{987C1A48-4E5E-49A6-A6CE-2036061D35C7}" dt="2022-11-02T15:29:30.167" v="859" actId="20577"/>
          <ac:spMkLst>
            <pc:docMk/>
            <pc:sldMk cId="3724648172" sldId="259"/>
            <ac:spMk id="3" creationId="{52D883AF-2301-DBBD-F7DD-2F384F800031}"/>
          </ac:spMkLst>
        </pc:spChg>
        <pc:spChg chg="mod">
          <ac:chgData name="Patricia Carroll" userId="12cd96f29baf07ed" providerId="LiveId" clId="{987C1A48-4E5E-49A6-A6CE-2036061D35C7}" dt="2022-11-02T15:41:52.176" v="1254" actId="13822"/>
          <ac:spMkLst>
            <pc:docMk/>
            <pc:sldMk cId="3724648172" sldId="259"/>
            <ac:spMk id="4" creationId="{453A1E70-DDF8-445C-9B71-37B23ED474A1}"/>
          </ac:spMkLst>
        </pc:spChg>
      </pc:sldChg>
      <pc:sldChg chg="modSp new mod ord">
        <pc:chgData name="Patricia Carroll" userId="12cd96f29baf07ed" providerId="LiveId" clId="{987C1A48-4E5E-49A6-A6CE-2036061D35C7}" dt="2022-11-02T15:42:21.528" v="1268" actId="20577"/>
        <pc:sldMkLst>
          <pc:docMk/>
          <pc:sldMk cId="3111524028" sldId="260"/>
        </pc:sldMkLst>
        <pc:spChg chg="mod">
          <ac:chgData name="Patricia Carroll" userId="12cd96f29baf07ed" providerId="LiveId" clId="{987C1A48-4E5E-49A6-A6CE-2036061D35C7}" dt="2022-11-02T15:30:50.721" v="947" actId="20577"/>
          <ac:spMkLst>
            <pc:docMk/>
            <pc:sldMk cId="3111524028" sldId="260"/>
            <ac:spMk id="2" creationId="{E8B79AF9-2247-881C-90B1-D01FF025E974}"/>
          </ac:spMkLst>
        </pc:spChg>
        <pc:spChg chg="mod">
          <ac:chgData name="Patricia Carroll" userId="12cd96f29baf07ed" providerId="LiveId" clId="{987C1A48-4E5E-49A6-A6CE-2036061D35C7}" dt="2022-11-02T15:42:21.528" v="1268" actId="20577"/>
          <ac:spMkLst>
            <pc:docMk/>
            <pc:sldMk cId="3111524028" sldId="260"/>
            <ac:spMk id="3" creationId="{26CBBE48-E575-E53E-9EAD-5DA2027D41B7}"/>
          </ac:spMkLst>
        </pc:spChg>
        <pc:spChg chg="mod">
          <ac:chgData name="Patricia Carroll" userId="12cd96f29baf07ed" providerId="LiveId" clId="{987C1A48-4E5E-49A6-A6CE-2036061D35C7}" dt="2022-11-02T15:42:02.416" v="1255" actId="13822"/>
          <ac:spMkLst>
            <pc:docMk/>
            <pc:sldMk cId="3111524028" sldId="260"/>
            <ac:spMk id="4" creationId="{2008E229-4B64-57B7-F900-B300813F9AA7}"/>
          </ac:spMkLst>
        </pc:spChg>
      </pc:sldChg>
      <pc:sldChg chg="modSp new mod">
        <pc:chgData name="Patricia Carroll" userId="12cd96f29baf07ed" providerId="LiveId" clId="{987C1A48-4E5E-49A6-A6CE-2036061D35C7}" dt="2022-11-02T15:47:21.102" v="1338" actId="20577"/>
        <pc:sldMkLst>
          <pc:docMk/>
          <pc:sldMk cId="613251324" sldId="261"/>
        </pc:sldMkLst>
        <pc:spChg chg="mod">
          <ac:chgData name="Patricia Carroll" userId="12cd96f29baf07ed" providerId="LiveId" clId="{987C1A48-4E5E-49A6-A6CE-2036061D35C7}" dt="2022-11-02T15:44:07.923" v="1287" actId="20577"/>
          <ac:spMkLst>
            <pc:docMk/>
            <pc:sldMk cId="613251324" sldId="261"/>
            <ac:spMk id="2" creationId="{0A7A24F1-5141-60AC-6015-C793FA109AD4}"/>
          </ac:spMkLst>
        </pc:spChg>
        <pc:spChg chg="mod">
          <ac:chgData name="Patricia Carroll" userId="12cd96f29baf07ed" providerId="LiveId" clId="{987C1A48-4E5E-49A6-A6CE-2036061D35C7}" dt="2022-11-02T15:47:21.102" v="1338" actId="20577"/>
          <ac:spMkLst>
            <pc:docMk/>
            <pc:sldMk cId="613251324" sldId="261"/>
            <ac:spMk id="3" creationId="{BCFD5EBC-3970-C2B1-1EE2-4568164C1863}"/>
          </ac:spMkLst>
        </pc:spChg>
      </pc:sldChg>
      <pc:sldChg chg="modSp new mod">
        <pc:chgData name="Patricia Carroll" userId="12cd96f29baf07ed" providerId="LiveId" clId="{987C1A48-4E5E-49A6-A6CE-2036061D35C7}" dt="2022-11-02T15:46:54.128" v="1331" actId="20577"/>
        <pc:sldMkLst>
          <pc:docMk/>
          <pc:sldMk cId="3757620013" sldId="262"/>
        </pc:sldMkLst>
        <pc:spChg chg="mod">
          <ac:chgData name="Patricia Carroll" userId="12cd96f29baf07ed" providerId="LiveId" clId="{987C1A48-4E5E-49A6-A6CE-2036061D35C7}" dt="2022-11-02T15:46:54.128" v="1331" actId="20577"/>
          <ac:spMkLst>
            <pc:docMk/>
            <pc:sldMk cId="3757620013" sldId="262"/>
            <ac:spMk id="2" creationId="{808B869F-A74D-D4AE-43D3-74987254FAB9}"/>
          </ac:spMkLst>
        </pc:spChg>
        <pc:spChg chg="mod">
          <ac:chgData name="Patricia Carroll" userId="12cd96f29baf07ed" providerId="LiveId" clId="{987C1A48-4E5E-49A6-A6CE-2036061D35C7}" dt="2022-11-02T15:46:28.337" v="1311" actId="5793"/>
          <ac:spMkLst>
            <pc:docMk/>
            <pc:sldMk cId="3757620013" sldId="262"/>
            <ac:spMk id="3" creationId="{FFD98D4D-C024-302C-303F-6BF8EB0EFF2F}"/>
          </ac:spMkLst>
        </pc:spChg>
      </pc:sldChg>
      <pc:sldChg chg="modSp new mod">
        <pc:chgData name="Patricia Carroll" userId="12cd96f29baf07ed" providerId="LiveId" clId="{987C1A48-4E5E-49A6-A6CE-2036061D35C7}" dt="2022-11-02T15:54:29.695" v="1733" actId="20577"/>
        <pc:sldMkLst>
          <pc:docMk/>
          <pc:sldMk cId="3448559117" sldId="263"/>
        </pc:sldMkLst>
        <pc:spChg chg="mod">
          <ac:chgData name="Patricia Carroll" userId="12cd96f29baf07ed" providerId="LiveId" clId="{987C1A48-4E5E-49A6-A6CE-2036061D35C7}" dt="2022-11-02T15:54:29.695" v="1733" actId="20577"/>
          <ac:spMkLst>
            <pc:docMk/>
            <pc:sldMk cId="3448559117" sldId="263"/>
            <ac:spMk id="2" creationId="{02C86036-2B00-9500-57F7-8263E02AAB80}"/>
          </ac:spMkLst>
        </pc:spChg>
        <pc:spChg chg="mod">
          <ac:chgData name="Patricia Carroll" userId="12cd96f29baf07ed" providerId="LiveId" clId="{987C1A48-4E5E-49A6-A6CE-2036061D35C7}" dt="2022-11-02T15:54:14.645" v="1714" actId="5793"/>
          <ac:spMkLst>
            <pc:docMk/>
            <pc:sldMk cId="3448559117" sldId="263"/>
            <ac:spMk id="3" creationId="{2CCD14D8-C3B9-E8DC-A673-82D82DC300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A4ACB0-1354-444B-B2D7-20841D34D16E}" type="datetimeFigureOut">
              <a:rPr lang="en-IE" smtClean="0"/>
              <a:t>16/01/2023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E1BBEC-EB7F-4538-8073-FB6774A2F2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01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78F4-71CA-4601-9573-EEBDB7F62B23}" type="datetimeFigureOut">
              <a:rPr lang="en-IE" smtClean="0"/>
              <a:t>16/01/2023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BF9C3-EF4B-4B6B-813A-0074C76EE4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Kieran</a:t>
            </a:r>
            <a:r>
              <a:rPr lang="en-GB" baseline="0" dirty="0" smtClean="0"/>
              <a:t>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6334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Peter and Patricia to</a:t>
            </a:r>
            <a:r>
              <a:rPr lang="en-GB" baseline="0" dirty="0" smtClean="0"/>
              <a:t> lead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422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Peter and Patricia to</a:t>
            </a:r>
            <a:r>
              <a:rPr lang="en-GB" baseline="0" dirty="0" smtClean="0"/>
              <a:t> lead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469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Peter and Patricia to</a:t>
            </a:r>
            <a:r>
              <a:rPr lang="en-GB" baseline="0" dirty="0" smtClean="0"/>
              <a:t> lead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041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Peter and Patricia to</a:t>
            </a:r>
            <a:r>
              <a:rPr lang="en-GB" baseline="0" dirty="0" smtClean="0"/>
              <a:t> lead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6080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Peter and Patricia to</a:t>
            </a:r>
            <a:r>
              <a:rPr lang="en-GB" baseline="0" dirty="0" smtClean="0"/>
              <a:t> lead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57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Kieran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86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Kieran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6036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</a:t>
            </a:r>
            <a:r>
              <a:rPr lang="en-GB" baseline="0" dirty="0" smtClean="0"/>
              <a:t>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512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Patricia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619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Kieran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669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Patricia </a:t>
            </a:r>
            <a:r>
              <a:rPr lang="en-GB" baseline="0" dirty="0" smtClean="0"/>
              <a:t>to lead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0489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6536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 to</a:t>
            </a:r>
            <a:r>
              <a:rPr lang="en-GB" baseline="0" dirty="0" smtClean="0"/>
              <a:t>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318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Patricia</a:t>
            </a:r>
            <a:r>
              <a:rPr lang="en-GB" baseline="0" dirty="0" smtClean="0"/>
              <a:t> to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86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Kieran to</a:t>
            </a:r>
            <a:r>
              <a:rPr lang="en-GB" baseline="0" dirty="0" smtClean="0"/>
              <a:t> lead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030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 to</a:t>
            </a:r>
            <a:r>
              <a:rPr lang="en-GB" baseline="0" dirty="0" smtClean="0"/>
              <a:t>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95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 to</a:t>
            </a:r>
            <a:r>
              <a:rPr lang="en-GB" baseline="0" dirty="0" smtClean="0"/>
              <a:t>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709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Kieran to</a:t>
            </a:r>
            <a:r>
              <a:rPr lang="en-GB" baseline="0" dirty="0" smtClean="0"/>
              <a:t>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339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 to</a:t>
            </a:r>
            <a:r>
              <a:rPr lang="en-GB" baseline="0" dirty="0" smtClean="0"/>
              <a:t>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412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 and </a:t>
            </a:r>
            <a:r>
              <a:rPr lang="en-GB" dirty="0" smtClean="0"/>
              <a:t>Patricia to</a:t>
            </a:r>
            <a:r>
              <a:rPr lang="en-GB" baseline="0" dirty="0" smtClean="0"/>
              <a:t>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039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Peter and Patricia to</a:t>
            </a:r>
            <a:r>
              <a:rPr lang="en-GB" baseline="0" dirty="0" smtClean="0"/>
              <a:t> lead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F9C3-EF4B-4B6B-813A-0074C76EE489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052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7200" b="1" dirty="0">
                <a:solidFill>
                  <a:schemeClr val="bg1"/>
                </a:solidFill>
                <a:latin typeface="Ink Free" panose="03080402000500000000" pitchFamily="66" charset="0"/>
              </a:rPr>
              <a:t>Synod Webinar </a:t>
            </a:r>
            <a:r>
              <a:rPr lang="en-IE" sz="72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2023 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00" y="1886631"/>
            <a:ext cx="3939531" cy="346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5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D76D-D44E-3B49-35F1-117585AC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C16D-059E-6C92-8762-57C902E354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 the desert still today tents are extended by opening the sides and adding more cloth</a:t>
            </a:r>
          </a:p>
          <a:p>
            <a:r>
              <a:rPr lang="en-GB" dirty="0" smtClean="0"/>
              <a:t>The cloths </a:t>
            </a:r>
            <a:r>
              <a:rPr lang="en-GB" dirty="0"/>
              <a:t>stretch out like curtains creating more space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78FAF-FD96-F8A8-A724-AFE6A9859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4565366"/>
            <a:ext cx="5181600" cy="192750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i="1" dirty="0"/>
              <a:t>Who is feeling included and who is wanting to get in now that the journey has begun?</a:t>
            </a:r>
          </a:p>
        </p:txBody>
      </p:sp>
    </p:spTree>
    <p:extLst>
      <p:ext uri="{BB962C8B-B14F-4D97-AF65-F5344CB8AC3E}">
        <p14:creationId xmlns:p14="http://schemas.microsoft.com/office/powerpoint/2010/main" val="29621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199E-9B65-EB3A-9B25-6339BF62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Lengthen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83AF-2301-DBBD-F7DD-2F384F8000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When the ropes of the tent are lengthened they are held in a strong tension</a:t>
            </a:r>
          </a:p>
          <a:p>
            <a:r>
              <a:rPr lang="en-GB" dirty="0"/>
              <a:t>This balances the tent and keeps it stable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A1E70-DDF8-445C-9B71-37B23ED47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1509" y="4342251"/>
            <a:ext cx="5181600" cy="183471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i="1" dirty="0"/>
              <a:t>What tensions are we now aware of and how can we hold these in balance?</a:t>
            </a:r>
          </a:p>
        </p:txBody>
      </p:sp>
    </p:spTree>
    <p:extLst>
      <p:ext uri="{BB962C8B-B14F-4D97-AF65-F5344CB8AC3E}">
        <p14:creationId xmlns:p14="http://schemas.microsoft.com/office/powerpoint/2010/main" val="37246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9AF9-2247-881C-90B1-D01FF025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Firm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BE48-E575-E53E-9EAD-5DA2027D41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the pegs of the tent are firmed they anchor it firmly</a:t>
            </a:r>
          </a:p>
          <a:p>
            <a:r>
              <a:rPr lang="en-GB" dirty="0"/>
              <a:t>This holds it all together</a:t>
            </a:r>
          </a:p>
          <a:p>
            <a:r>
              <a:rPr lang="en-GB" dirty="0"/>
              <a:t>The pegs can always be moved when the tent needs to go to a new area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8E229-4B64-57B7-F900-B300813F9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4389105"/>
            <a:ext cx="5181600" cy="18697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/>
              <a:t>How do we value the fundamentals of our faith while being open to new horizons?</a:t>
            </a:r>
          </a:p>
        </p:txBody>
      </p:sp>
    </p:spTree>
    <p:extLst>
      <p:ext uri="{BB962C8B-B14F-4D97-AF65-F5344CB8AC3E}">
        <p14:creationId xmlns:p14="http://schemas.microsoft.com/office/powerpoint/2010/main" val="31115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24F1-5141-60AC-6015-C793FA10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Enlarging the 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D5EBC-3970-C2B1-1EE2-4568164C1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Enlarging the tent requires welcoming others into it, </a:t>
            </a:r>
          </a:p>
          <a:p>
            <a:pPr marL="0" indent="0">
              <a:buNone/>
            </a:pPr>
            <a:r>
              <a:rPr lang="en-GB" dirty="0"/>
              <a:t>making room for their diversity. </a:t>
            </a:r>
          </a:p>
          <a:p>
            <a:pPr marL="0" indent="0">
              <a:buNone/>
            </a:pPr>
            <a:r>
              <a:rPr lang="en-GB" dirty="0"/>
              <a:t>It entails a willingness to die to self out of love, </a:t>
            </a:r>
          </a:p>
          <a:p>
            <a:pPr marL="0" indent="0">
              <a:buNone/>
            </a:pPr>
            <a:r>
              <a:rPr lang="en-GB" dirty="0"/>
              <a:t>finding oneself again </a:t>
            </a:r>
          </a:p>
          <a:p>
            <a:pPr marL="0" indent="0">
              <a:buNone/>
            </a:pPr>
            <a:r>
              <a:rPr lang="en-GB" dirty="0"/>
              <a:t>in and through relationship </a:t>
            </a:r>
          </a:p>
          <a:p>
            <a:pPr marL="0" indent="0">
              <a:buNone/>
            </a:pPr>
            <a:r>
              <a:rPr lang="en-GB" dirty="0"/>
              <a:t>with Christ and one’s neighbour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2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869F-A74D-D4AE-43D3-7498725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call to each of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8D4D-C024-302C-303F-6BF8EB0EF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“Amen, amen, I say to you, </a:t>
            </a:r>
          </a:p>
          <a:p>
            <a:pPr marL="0" indent="0">
              <a:buNone/>
            </a:pPr>
            <a:r>
              <a:rPr lang="en-GB" dirty="0"/>
              <a:t>unless a grain of wheat falls to the ground and dies, </a:t>
            </a:r>
          </a:p>
          <a:p>
            <a:pPr marL="0" indent="0">
              <a:buNone/>
            </a:pPr>
            <a:r>
              <a:rPr lang="en-GB" dirty="0"/>
              <a:t>it remains just a grain of wheat; </a:t>
            </a:r>
          </a:p>
          <a:p>
            <a:pPr marL="0" indent="0">
              <a:buNone/>
            </a:pPr>
            <a:r>
              <a:rPr lang="en-GB" dirty="0"/>
              <a:t>but if it dies, it produces much fruit” </a:t>
            </a:r>
          </a:p>
          <a:p>
            <a:pPr marL="0" indent="0">
              <a:buNone/>
            </a:pPr>
            <a:r>
              <a:rPr lang="en-GB" dirty="0"/>
              <a:t>(Jn. 12:24).</a:t>
            </a:r>
          </a:p>
        </p:txBody>
      </p:sp>
    </p:spTree>
    <p:extLst>
      <p:ext uri="{BB962C8B-B14F-4D97-AF65-F5344CB8AC3E}">
        <p14:creationId xmlns:p14="http://schemas.microsoft.com/office/powerpoint/2010/main" val="37576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6036-2B00-9500-57F7-8263E02A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Letting </a:t>
            </a:r>
            <a:r>
              <a:rPr lang="en-GB"/>
              <a:t>go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14D8-C3B9-E8DC-A673-82D82DC3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cherished ideas or values might I need to leave behind as we move forward in this synodal journey?</a:t>
            </a:r>
          </a:p>
          <a:p>
            <a:r>
              <a:rPr lang="en-GB" dirty="0"/>
              <a:t>How am I continuing to allow myself to be changed by this synodal process?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Glory be to the Father, and to the Son and to the Holy Spirit…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5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956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Two threads in Dublin in 2020  -2022 </a:t>
            </a:r>
            <a:br>
              <a:rPr lang="en-IE" dirty="0" smtClean="0"/>
            </a:br>
            <a:r>
              <a:rPr lang="en-IE" dirty="0" smtClean="0"/>
              <a:t>One Way Ahead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107" y="4448764"/>
            <a:ext cx="5157787" cy="1150937"/>
          </a:xfrm>
        </p:spPr>
        <p:txBody>
          <a:bodyPr/>
          <a:lstStyle/>
          <a:p>
            <a:r>
              <a:rPr lang="en-IE" b="1" dirty="0" smtClean="0">
                <a:solidFill>
                  <a:srgbClr val="FF9900"/>
                </a:solidFill>
              </a:rPr>
              <a:t>Synodal Parish Gatherings 2022</a:t>
            </a:r>
            <a:endParaRPr lang="en-IE" b="1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107" y="5586002"/>
            <a:ext cx="4920455" cy="1077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 smtClean="0"/>
              <a:t>Connected directly to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2400" dirty="0" smtClean="0"/>
              <a:t>Sharing our experience of Church</a:t>
            </a:r>
            <a:endParaRPr lang="en-IE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7148" y="4448764"/>
            <a:ext cx="5183188" cy="1150937"/>
          </a:xfrm>
        </p:spPr>
        <p:txBody>
          <a:bodyPr/>
          <a:lstStyle/>
          <a:p>
            <a:r>
              <a:rPr lang="en-IE" b="1" dirty="0" smtClean="0">
                <a:solidFill>
                  <a:srgbClr val="660033"/>
                </a:solidFill>
              </a:rPr>
              <a:t>Building Hope 2021/22</a:t>
            </a:r>
            <a:endParaRPr lang="en-IE" b="1" dirty="0">
              <a:solidFill>
                <a:srgbClr val="66003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7148" y="5599702"/>
            <a:ext cx="5183188" cy="8867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 smtClean="0"/>
              <a:t>Connected directly to </a:t>
            </a:r>
          </a:p>
          <a:p>
            <a:pPr marL="0" indent="0">
              <a:buNone/>
            </a:pPr>
            <a:r>
              <a:rPr lang="en-IE" dirty="0" smtClean="0"/>
              <a:t>Challenges to address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70" y="1751111"/>
            <a:ext cx="4525500" cy="3240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7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2" y="469627"/>
            <a:ext cx="10722932" cy="1325563"/>
          </a:xfrm>
        </p:spPr>
        <p:txBody>
          <a:bodyPr/>
          <a:lstStyle/>
          <a:p>
            <a:r>
              <a:rPr lang="en-IE" dirty="0" smtClean="0">
                <a:solidFill>
                  <a:srgbClr val="FFC000"/>
                </a:solidFill>
              </a:rPr>
              <a:t>What we noticed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Priorities and calls to action emerging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1760"/>
            <a:ext cx="10722932" cy="2207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At all levels</a:t>
            </a:r>
            <a:endParaRPr lang="en-IE" b="1" dirty="0"/>
          </a:p>
          <a:p>
            <a:pPr lvl="0" fontAlgn="base"/>
            <a:r>
              <a:rPr lang="en-US" dirty="0"/>
              <a:t>Formation about Baptism for all</a:t>
            </a:r>
            <a:endParaRPr lang="en-IE" dirty="0"/>
          </a:p>
          <a:p>
            <a:pPr lvl="0" fontAlgn="base"/>
            <a:r>
              <a:rPr lang="en-US" dirty="0"/>
              <a:t>Making a commitment to think with the Church on synodality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74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What we noticed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Priorities </a:t>
            </a:r>
            <a:r>
              <a:rPr lang="en-IE" dirty="0"/>
              <a:t>and calls to action emerging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11544300" cy="4822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CHURCH UNIVERSAL</a:t>
            </a:r>
            <a:endParaRPr lang="en-IE" b="1" dirty="0"/>
          </a:p>
          <a:p>
            <a:pPr lvl="0" fontAlgn="base"/>
            <a:r>
              <a:rPr lang="en-US" dirty="0"/>
              <a:t>The call to update of Canon Law in encouraging and supporting synodality.</a:t>
            </a:r>
            <a:endParaRPr lang="en-IE" dirty="0"/>
          </a:p>
          <a:p>
            <a:pPr lvl="0" fontAlgn="base"/>
            <a:r>
              <a:rPr lang="en-US" dirty="0"/>
              <a:t>Theological Formation about Baptism</a:t>
            </a:r>
            <a:endParaRPr lang="en-IE" dirty="0"/>
          </a:p>
          <a:p>
            <a:pPr lvl="0" fontAlgn="base"/>
            <a:r>
              <a:rPr lang="en-US" dirty="0"/>
              <a:t>Many people and groups feel excluded; we need to develop new approaches to include all </a:t>
            </a:r>
            <a:endParaRPr lang="en-IE" dirty="0"/>
          </a:p>
          <a:p>
            <a:pPr lvl="0" fontAlgn="base"/>
            <a:r>
              <a:rPr lang="en-US" dirty="0"/>
              <a:t>There is an urgent need to develop and promote meaningful roles and ministries for women in the Church; both pastoral roles and decision-making roles with authority and responsibility.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19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What we noticed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Priorities </a:t>
            </a:r>
            <a:r>
              <a:rPr lang="en-IE" dirty="0"/>
              <a:t>and calls to action emerging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CATHOLIC CHURCH IN IRELAND</a:t>
            </a:r>
            <a:endParaRPr lang="en-IE" b="1" dirty="0"/>
          </a:p>
          <a:p>
            <a:pPr lvl="0" fontAlgn="base"/>
            <a:r>
              <a:rPr lang="en-US" dirty="0"/>
              <a:t>Bishops Conference to act in a synodal way and develop synodal practices</a:t>
            </a:r>
            <a:endParaRPr lang="en-IE" dirty="0"/>
          </a:p>
          <a:p>
            <a:pPr lvl="0" fontAlgn="base"/>
            <a:r>
              <a:rPr lang="en-US" dirty="0"/>
              <a:t>Formation in leadership</a:t>
            </a:r>
            <a:endParaRPr lang="en-IE" dirty="0"/>
          </a:p>
          <a:p>
            <a:pPr lvl="0" fontAlgn="base"/>
            <a:r>
              <a:rPr lang="en-US" dirty="0"/>
              <a:t>Accountability at every level</a:t>
            </a:r>
            <a:endParaRPr lang="en-IE" dirty="0"/>
          </a:p>
          <a:p>
            <a:pPr lvl="0" fontAlgn="base"/>
            <a:r>
              <a:rPr lang="en-US" dirty="0"/>
              <a:t>Women to participate in the formation process for clergy.</a:t>
            </a:r>
            <a:endParaRPr lang="en-IE" dirty="0"/>
          </a:p>
          <a:p>
            <a:pPr lvl="0" fontAlgn="base"/>
            <a:r>
              <a:rPr lang="en-US" dirty="0"/>
              <a:t>Seek ways to introduce and adopt inclusive language in liturgies and all church documents (</a:t>
            </a:r>
            <a:r>
              <a:rPr lang="en-US" dirty="0" err="1"/>
              <a:t>eg</a:t>
            </a:r>
            <a:r>
              <a:rPr lang="en-US" dirty="0"/>
              <a:t>. early adoption of new lectionary). 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9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Introductions and Welcome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We are in Synod</a:t>
            </a:r>
          </a:p>
          <a:p>
            <a:r>
              <a:rPr lang="en-IE" dirty="0" smtClean="0"/>
              <a:t>Synod is a way of being</a:t>
            </a:r>
          </a:p>
          <a:p>
            <a:r>
              <a:rPr lang="en-IE" dirty="0" smtClean="0"/>
              <a:t>We are now in a new phase – Continental Phase</a:t>
            </a:r>
          </a:p>
          <a:p>
            <a:r>
              <a:rPr lang="en-IE" dirty="0" smtClean="0"/>
              <a:t>1</a:t>
            </a:r>
            <a:r>
              <a:rPr lang="en-IE" baseline="30000" dirty="0" smtClean="0"/>
              <a:t>st</a:t>
            </a:r>
            <a:r>
              <a:rPr lang="en-IE" dirty="0" smtClean="0"/>
              <a:t> phase – Diocesan delegates invited to do a circular reading of the Continental document, Diocesan document and National document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47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What we noticed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Priorities </a:t>
            </a:r>
            <a:r>
              <a:rPr lang="en-IE" dirty="0"/>
              <a:t>and calls to action emerging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11582400" cy="4803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ARCHDIOCESE OF DUBLIN</a:t>
            </a:r>
            <a:endParaRPr lang="en-IE" b="1" dirty="0"/>
          </a:p>
          <a:p>
            <a:pPr lvl="0" fontAlgn="base"/>
            <a:r>
              <a:rPr lang="en-US" dirty="0"/>
              <a:t>Energy around continuing the conversations that are synodal</a:t>
            </a:r>
            <a:endParaRPr lang="en-IE" dirty="0"/>
          </a:p>
          <a:p>
            <a:pPr lvl="0" fontAlgn="base"/>
            <a:r>
              <a:rPr lang="en-US" dirty="0" smtClean="0"/>
              <a:t>Enrich </a:t>
            </a:r>
            <a:r>
              <a:rPr lang="en-US" dirty="0"/>
              <a:t>the diocesan pastoral renewal project Building Hope </a:t>
            </a:r>
            <a:r>
              <a:rPr lang="en-US" dirty="0" smtClean="0"/>
              <a:t>by using </a:t>
            </a:r>
            <a:r>
              <a:rPr lang="en-US" dirty="0"/>
              <a:t>and </a:t>
            </a:r>
            <a:r>
              <a:rPr lang="en-US" dirty="0" smtClean="0"/>
              <a:t>promoting </a:t>
            </a:r>
            <a:r>
              <a:rPr lang="en-US" dirty="0"/>
              <a:t>synodal practices </a:t>
            </a:r>
            <a:endParaRPr lang="en-IE" dirty="0"/>
          </a:p>
          <a:p>
            <a:pPr lvl="0" fontAlgn="base"/>
            <a:r>
              <a:rPr lang="en-US" dirty="0"/>
              <a:t>Bring the mentality that is captured in the Tent image into every parish in the Diocese</a:t>
            </a:r>
            <a:endParaRPr lang="en-IE" dirty="0"/>
          </a:p>
          <a:p>
            <a:pPr lvl="0" fontAlgn="base"/>
            <a:r>
              <a:rPr lang="en-US" dirty="0"/>
              <a:t>Keep the momentum of </a:t>
            </a:r>
            <a:r>
              <a:rPr lang="en-US" dirty="0" err="1"/>
              <a:t>synodality</a:t>
            </a:r>
            <a:r>
              <a:rPr lang="en-US"/>
              <a:t> </a:t>
            </a:r>
            <a:r>
              <a:rPr lang="en-US" smtClean="0"/>
              <a:t>going</a:t>
            </a:r>
            <a:endParaRPr lang="en-IE" dirty="0"/>
          </a:p>
          <a:p>
            <a:pPr lvl="0" fontAlgn="base"/>
            <a:r>
              <a:rPr lang="en-US" dirty="0"/>
              <a:t>Develop Council structures and understanding of being Conciliar, for example Diocesan Pastoral </a:t>
            </a:r>
            <a:r>
              <a:rPr lang="en-US" dirty="0" smtClean="0"/>
              <a:t>Council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28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Priorities and call to 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101476"/>
            <a:ext cx="10722932" cy="1622969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Keeping in mind the circular reading of the three reports</a:t>
            </a:r>
          </a:p>
          <a:p>
            <a:r>
              <a:rPr lang="en-IE" dirty="0" smtClean="0"/>
              <a:t>Exploring what can be pastorally actioned at parish level</a:t>
            </a:r>
          </a:p>
          <a:p>
            <a:r>
              <a:rPr lang="en-IE" dirty="0" smtClean="0"/>
              <a:t>Aware that we are already in the pastoral phase of Building Hope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95" y="365125"/>
            <a:ext cx="2719866" cy="1947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52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Keep in mind Synodal Principles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082" y="2126765"/>
            <a:ext cx="7773618" cy="4176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Synodal reading of Building Hope strategic plan</a:t>
            </a:r>
          </a:p>
          <a:p>
            <a:pPr lvl="2"/>
            <a:r>
              <a:rPr lang="en-IE" sz="2400" dirty="0" smtClean="0"/>
              <a:t>Read in a group</a:t>
            </a:r>
          </a:p>
          <a:p>
            <a:pPr lvl="2"/>
            <a:r>
              <a:rPr lang="en-IE" sz="2400" dirty="0" smtClean="0"/>
              <a:t>Listen to understand</a:t>
            </a:r>
          </a:p>
          <a:p>
            <a:pPr lvl="2"/>
            <a:r>
              <a:rPr lang="en-IE" sz="2400" dirty="0" smtClean="0"/>
              <a:t>Notice where God is calling, in an atmosphere of prayer</a:t>
            </a:r>
          </a:p>
          <a:p>
            <a:pPr lvl="2"/>
            <a:r>
              <a:rPr lang="en-IE" sz="2400" dirty="0" smtClean="0"/>
              <a:t>Share on what is practically emerging for you</a:t>
            </a:r>
          </a:p>
          <a:p>
            <a:pPr lvl="2"/>
            <a:r>
              <a:rPr lang="en-IE" sz="2400" dirty="0" smtClean="0"/>
              <a:t>Name some practical steps that can be actioned at local level and who can do this </a:t>
            </a:r>
          </a:p>
          <a:p>
            <a:pPr lvl="2"/>
            <a:r>
              <a:rPr lang="en-IE" sz="2400" dirty="0" smtClean="0"/>
              <a:t>See Simply Synod Booklet Pages 11, 14 – 16, 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35" y="365125"/>
            <a:ext cx="2264339" cy="1621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2" y="2863009"/>
            <a:ext cx="1917570" cy="288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97" y="2867206"/>
            <a:ext cx="2129247" cy="288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7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PARISH TASK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4476750"/>
            <a:ext cx="10722932" cy="1966912"/>
          </a:xfrm>
        </p:spPr>
        <p:txBody>
          <a:bodyPr/>
          <a:lstStyle/>
          <a:p>
            <a:r>
              <a:rPr lang="en-IE" dirty="0" smtClean="0"/>
              <a:t>In light of Building Hope and our Synodal pathway, what priorities in parish are emerging for us?</a:t>
            </a:r>
          </a:p>
          <a:p>
            <a:r>
              <a:rPr lang="en-IE" dirty="0" smtClean="0"/>
              <a:t>What realistic pastoral actions can we name?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18" y="1507921"/>
            <a:ext cx="3844945" cy="2753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84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0450" y="-29924"/>
            <a:ext cx="9829799" cy="688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2" y="-101324"/>
            <a:ext cx="11185536" cy="69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Three Reports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4882334"/>
            <a:ext cx="10722932" cy="16621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Continental Phase reading by the Diocesan Steering Committee: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IE" dirty="0" smtClean="0"/>
              <a:t>Experiences of the Churches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IE" dirty="0" smtClean="0"/>
              <a:t>Challenges to address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IE" dirty="0" smtClean="0"/>
              <a:t>Priorities and calls to action </a:t>
            </a:r>
            <a:endParaRPr lang="en-IE" dirty="0"/>
          </a:p>
        </p:txBody>
      </p:sp>
      <p:pic>
        <p:nvPicPr>
          <p:cNvPr id="1026" name="Picture 6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61" y="1644556"/>
            <a:ext cx="200025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56" y="1644555"/>
            <a:ext cx="200025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03" y="1644557"/>
            <a:ext cx="199072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7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C000"/>
                </a:solidFill>
              </a:rPr>
              <a:t>What we noticed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EXPERIENCES OF THE CHURCH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11144250" cy="4689475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n-US" dirty="0"/>
              <a:t>The abuse crisis in the Catholic Church was </a:t>
            </a:r>
            <a:r>
              <a:rPr lang="en-US" dirty="0" err="1"/>
              <a:t>emphasised</a:t>
            </a:r>
            <a:r>
              <a:rPr lang="en-US" dirty="0"/>
              <a:t> again and again, especially in the national synthesis (and somewhat less in the diocesan report)</a:t>
            </a:r>
            <a:endParaRPr lang="en-IE" dirty="0"/>
          </a:p>
          <a:p>
            <a:pPr lvl="0" fontAlgn="base"/>
            <a:r>
              <a:rPr lang="en-US" dirty="0"/>
              <a:t>Continuity in the emerging themes is a great surprise. There is a fundamental consistency between the documents.</a:t>
            </a:r>
            <a:endParaRPr lang="en-IE" dirty="0"/>
          </a:p>
          <a:p>
            <a:pPr lvl="0" fontAlgn="base"/>
            <a:r>
              <a:rPr lang="en-US" dirty="0"/>
              <a:t>There is a strong sense of the Spirit moving in this.</a:t>
            </a:r>
            <a:endParaRPr lang="en-IE" dirty="0"/>
          </a:p>
          <a:p>
            <a:pPr lvl="0" fontAlgn="base"/>
            <a:r>
              <a:rPr lang="en-US" dirty="0"/>
              <a:t>People affirmed their sense that the Holy Spirit was in the experience and process, even at this early stage.</a:t>
            </a:r>
            <a:endParaRPr lang="en-IE" dirty="0"/>
          </a:p>
          <a:p>
            <a:pPr lvl="0" fontAlgn="base"/>
            <a:r>
              <a:rPr lang="en-US" dirty="0"/>
              <a:t>Learning how to be co-responsible, two aspects to this based on our common Baptism:</a:t>
            </a:r>
            <a:endParaRPr lang="en-IE" dirty="0"/>
          </a:p>
          <a:p>
            <a:r>
              <a:rPr lang="en-US" dirty="0"/>
              <a:t>1) the need for a deeper theoretical / theological understanding of this and </a:t>
            </a:r>
            <a:endParaRPr lang="en-IE" dirty="0"/>
          </a:p>
          <a:p>
            <a:r>
              <a:rPr lang="en-US" dirty="0"/>
              <a:t>2) the need for an updating of Canon Law to permit / support it in practice.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65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What we noticed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EXPERIENCES OF THE CHURCH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11563350" cy="4803775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dirty="0" smtClean="0"/>
              <a:t>The </a:t>
            </a:r>
            <a:r>
              <a:rPr lang="en-US" dirty="0"/>
              <a:t>reports all highlight the need for formation, for both laity and clergy, as well as the need to become synodal in all that we undertake.</a:t>
            </a:r>
            <a:endParaRPr lang="en-IE" dirty="0"/>
          </a:p>
          <a:p>
            <a:pPr lvl="0" fontAlgn="base"/>
            <a:r>
              <a:rPr lang="en-US" dirty="0"/>
              <a:t>Synodality is named more explicitly as a new way of being Church in the Continental phase less so in the Diocesan phase</a:t>
            </a:r>
            <a:endParaRPr lang="en-IE" dirty="0"/>
          </a:p>
          <a:p>
            <a:pPr lvl="0" fontAlgn="base"/>
            <a:r>
              <a:rPr lang="en-US" dirty="0"/>
              <a:t>The Isaiah text </a:t>
            </a:r>
            <a:r>
              <a:rPr lang="en-US" i="1" dirty="0" smtClean="0"/>
              <a:t>(Continental document) </a:t>
            </a:r>
            <a:r>
              <a:rPr lang="en-US" dirty="0" smtClean="0"/>
              <a:t>reflects </a:t>
            </a:r>
            <a:r>
              <a:rPr lang="en-US" dirty="0"/>
              <a:t>a generous Spirit and openness to all, the image of the tent is very accessible </a:t>
            </a:r>
            <a:endParaRPr lang="en-IE" dirty="0"/>
          </a:p>
          <a:p>
            <a:pPr lvl="0" fontAlgn="base"/>
            <a:r>
              <a:rPr lang="en-US" dirty="0"/>
              <a:t>The word ‘siblinghood’ is inclusive and the choice of this word is saying we are trying to put inclusivity into </a:t>
            </a:r>
            <a:r>
              <a:rPr lang="en-US" dirty="0" smtClean="0"/>
              <a:t>practice</a:t>
            </a:r>
            <a:endParaRPr lang="en-IE" dirty="0"/>
          </a:p>
          <a:p>
            <a:r>
              <a:rPr lang="fr-FR" dirty="0"/>
              <a:t>Convergence</a:t>
            </a:r>
            <a:endParaRPr lang="en-IE" dirty="0"/>
          </a:p>
          <a:p>
            <a:pPr lvl="0" fontAlgn="base"/>
            <a:r>
              <a:rPr lang="en-US" dirty="0"/>
              <a:t>Clericalism is loudly named as a key issue with regard to growing in </a:t>
            </a:r>
            <a:r>
              <a:rPr lang="en-US" dirty="0" smtClean="0"/>
              <a:t>synodality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16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rgbClr val="FFC000"/>
                </a:solidFill>
              </a:rPr>
              <a:t>What we noticed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de-DE" dirty="0" smtClean="0"/>
              <a:t>CHALLENGES </a:t>
            </a:r>
            <a:r>
              <a:rPr lang="de-DE" dirty="0"/>
              <a:t>TO </a:t>
            </a:r>
            <a:r>
              <a:rPr lang="de-DE" dirty="0" smtClean="0"/>
              <a:t>ADDRESS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610"/>
            <a:ext cx="11468100" cy="4858839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dirty="0"/>
              <a:t>Abuse is mentioned across all reports but not just in regard to sexual abuse but abusive </a:t>
            </a:r>
            <a:r>
              <a:rPr lang="en-US" dirty="0" smtClean="0"/>
              <a:t>practices</a:t>
            </a:r>
            <a:endParaRPr lang="en-IE" dirty="0"/>
          </a:p>
          <a:p>
            <a:pPr lvl="0" fontAlgn="base"/>
            <a:r>
              <a:rPr lang="en-US" dirty="0"/>
              <a:t>I</a:t>
            </a:r>
            <a:r>
              <a:rPr lang="en-US" dirty="0" smtClean="0"/>
              <a:t>nclusion </a:t>
            </a:r>
            <a:r>
              <a:rPr lang="en-US" dirty="0"/>
              <a:t>is called for at all levels, expanding our horizons about who is in the tent and how we can reach out to all  </a:t>
            </a:r>
            <a:endParaRPr lang="en-IE" dirty="0"/>
          </a:p>
          <a:p>
            <a:pPr lvl="0" fontAlgn="base"/>
            <a:r>
              <a:rPr lang="en-US" dirty="0"/>
              <a:t>Young </a:t>
            </a:r>
            <a:r>
              <a:rPr lang="en-US" dirty="0" smtClean="0"/>
              <a:t>people’s </a:t>
            </a:r>
            <a:r>
              <a:rPr lang="en-US" dirty="0"/>
              <a:t>voices are often not heard, their gifts not affirmed, a key challenge is to reach out </a:t>
            </a:r>
            <a:r>
              <a:rPr lang="en-US" dirty="0" smtClean="0"/>
              <a:t>to them</a:t>
            </a:r>
            <a:r>
              <a:rPr lang="en-US" dirty="0"/>
              <a:t>. </a:t>
            </a:r>
            <a:endParaRPr lang="en-IE" dirty="0"/>
          </a:p>
          <a:p>
            <a:pPr lvl="0" fontAlgn="base"/>
            <a:r>
              <a:rPr lang="en-US" dirty="0"/>
              <a:t>The equality of the Baptised and the role of women in the Church are deeply felt and critical in all </a:t>
            </a:r>
            <a:r>
              <a:rPr lang="en-US" dirty="0" smtClean="0"/>
              <a:t>reports</a:t>
            </a:r>
            <a:endParaRPr lang="en-IE" dirty="0"/>
          </a:p>
          <a:p>
            <a:pPr lvl="0" fontAlgn="base"/>
            <a:r>
              <a:rPr lang="en-US" dirty="0" smtClean="0"/>
              <a:t>Priests </a:t>
            </a:r>
            <a:r>
              <a:rPr lang="en-US" dirty="0"/>
              <a:t>participating in the process, some clergy do not see themselves as part of this, there is a real challenge to enable priests to see their role alongside others in this. 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278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35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1" name="Picture 3" descr="Lit tent in mountain">
            <a:extLst>
              <a:ext uri="{FF2B5EF4-FFF2-40B4-BE49-F238E27FC236}">
                <a16:creationId xmlns:a16="http://schemas.microsoft.com/office/drawing/2014/main" id="{7DCE8622-1206-5EAC-1FFA-EAEFCBE01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72" name="Rectangle 3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3" name="Group 39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41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E46F92-D500-33EB-3059-FD6905E79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973" y="2093022"/>
            <a:ext cx="9994373" cy="2226244"/>
          </a:xfrm>
        </p:spPr>
        <p:txBody>
          <a:bodyPr anchor="t">
            <a:normAutofit fontScale="90000"/>
          </a:bodyPr>
          <a:lstStyle/>
          <a:p>
            <a:r>
              <a:rPr lang="en-GB" sz="4800" dirty="0"/>
              <a:t>“Enlarge the space of your tent, </a:t>
            </a:r>
            <a:br>
              <a:rPr lang="en-GB" sz="4800" dirty="0"/>
            </a:br>
            <a:r>
              <a:rPr lang="en-GB" sz="4800" dirty="0"/>
              <a:t>spread out your tent cloths unsparingly, </a:t>
            </a:r>
            <a:br>
              <a:rPr lang="en-GB" sz="4800" dirty="0"/>
            </a:br>
            <a:r>
              <a:rPr lang="en-GB" sz="4800" dirty="0"/>
              <a:t>lengthen your ropes </a:t>
            </a:r>
            <a:br>
              <a:rPr lang="en-GB" sz="4800" dirty="0"/>
            </a:br>
            <a:r>
              <a:rPr lang="en-GB" sz="4800" dirty="0"/>
              <a:t>and make firm your pegs” </a:t>
            </a:r>
            <a:r>
              <a:rPr lang="en-GB" sz="5000" dirty="0"/>
              <a:t/>
            </a:r>
            <a:br>
              <a:rPr lang="en-GB" sz="5000" dirty="0"/>
            </a:br>
            <a:endParaRPr lang="en-GB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6A3BB-1688-085F-85BC-3A2944638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949" y="725466"/>
            <a:ext cx="7974719" cy="1110542"/>
          </a:xfrm>
        </p:spPr>
        <p:txBody>
          <a:bodyPr anchor="b">
            <a:normAutofit/>
          </a:bodyPr>
          <a:lstStyle/>
          <a:p>
            <a:r>
              <a:rPr lang="en-GB" dirty="0"/>
              <a:t>A reading from the prophet Isaiah 15:4</a:t>
            </a:r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B225-99B5-6D52-10B0-91051B46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Enlarge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E591-2C86-D2BD-4CE9-B7FE5DEF19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image of a tent reminds us of presence and protection</a:t>
            </a:r>
          </a:p>
          <a:p>
            <a:r>
              <a:rPr lang="en-GB" dirty="0"/>
              <a:t>A tent is a place of gathering and meeting</a:t>
            </a:r>
          </a:p>
          <a:p>
            <a:r>
              <a:rPr lang="en-GB" dirty="0"/>
              <a:t>A place protecting us from harsh weather</a:t>
            </a:r>
          </a:p>
          <a:p>
            <a:r>
              <a:rPr lang="en-GB" dirty="0"/>
              <a:t>A place where we can feel safe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B4445-9678-1D46-5201-A209CAD3E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3522" y="4241279"/>
            <a:ext cx="5181600" cy="180467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i="1" dirty="0"/>
              <a:t>How can we create a bigger space for others to take part in the synodal journey?</a:t>
            </a:r>
          </a:p>
        </p:txBody>
      </p:sp>
    </p:spTree>
    <p:extLst>
      <p:ext uri="{BB962C8B-B14F-4D97-AF65-F5344CB8AC3E}">
        <p14:creationId xmlns:p14="http://schemas.microsoft.com/office/powerpoint/2010/main" val="13971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1261</Words>
  <Application>Microsoft Office PowerPoint</Application>
  <PresentationFormat>Widescreen</PresentationFormat>
  <Paragraphs>162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Next LT Pro</vt:lpstr>
      <vt:lpstr>Calibri</vt:lpstr>
      <vt:lpstr>Ink Free</vt:lpstr>
      <vt:lpstr>Posterama</vt:lpstr>
      <vt:lpstr>SineVTI</vt:lpstr>
      <vt:lpstr>Synod Webinar 2023 </vt:lpstr>
      <vt:lpstr>Introductions and Welcome</vt:lpstr>
      <vt:lpstr>PowerPoint Presentation</vt:lpstr>
      <vt:lpstr>Three Reports </vt:lpstr>
      <vt:lpstr>What we noticed  EXPERIENCES OF THE CHURCH </vt:lpstr>
      <vt:lpstr>What we noticed  EXPERIENCES OF THE CHURCH </vt:lpstr>
      <vt:lpstr>What we noticed  CHALLENGES TO ADDRESS</vt:lpstr>
      <vt:lpstr>“Enlarge the space of your tent,  spread out your tent cloths unsparingly,  lengthen your ropes  and make firm your pegs”  </vt:lpstr>
      <vt:lpstr>Enlarge </vt:lpstr>
      <vt:lpstr>Spread </vt:lpstr>
      <vt:lpstr>Lengthen</vt:lpstr>
      <vt:lpstr>Firm up </vt:lpstr>
      <vt:lpstr>Enlarging the Tent</vt:lpstr>
      <vt:lpstr>A call to each of us</vt:lpstr>
      <vt:lpstr>Letting go </vt:lpstr>
      <vt:lpstr>Two threads in Dublin in 2020  -2022  One Way Ahead </vt:lpstr>
      <vt:lpstr>What we noticed Priorities and calls to action emerging</vt:lpstr>
      <vt:lpstr>What we noticed  Priorities and calls to action emerging</vt:lpstr>
      <vt:lpstr>What we noticed  Priorities and calls to action emerging</vt:lpstr>
      <vt:lpstr>What we noticed  Priorities and calls to action emerging</vt:lpstr>
      <vt:lpstr>Priorities and call to action</vt:lpstr>
      <vt:lpstr>Keep in mind Synodal Principles</vt:lpstr>
      <vt:lpstr>PARISH TASK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“Enlarge the space of your tent,  spread out your tent cloths unsparingly,  lengthen your ropes  and make firm your pegs”  (Is 54:2).</dc:title>
  <dc:creator>Patricia Carroll</dc:creator>
  <cp:lastModifiedBy>Peter Siney</cp:lastModifiedBy>
  <cp:revision>49</cp:revision>
  <cp:lastPrinted>2023-01-12T14:05:08Z</cp:lastPrinted>
  <dcterms:created xsi:type="dcterms:W3CDTF">2022-11-02T15:09:57Z</dcterms:created>
  <dcterms:modified xsi:type="dcterms:W3CDTF">2023-01-16T20:07:02Z</dcterms:modified>
</cp:coreProperties>
</file>